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bril Fatface" panose="02000503000000020003" pitchFamily="2" charset="0"/>
      <p:regular r:id="rId15"/>
    </p:embeddedFont>
    <p:embeddedFont>
      <p:font typeface="Aileron Heavy" panose="020B0604020202020204" charset="0"/>
      <p:regular r:id="rId16"/>
    </p:embeddedFont>
    <p:embeddedFont>
      <p:font typeface="Calibri" panose="020F0502020204030204" pitchFamily="34" charset="0"/>
      <p:regular r:id="rId17"/>
      <p:bold r:id="rId18"/>
      <p:italic r:id="rId19"/>
      <p:boldItalic r:id="rId20"/>
    </p:embeddedFont>
    <p:embeddedFont>
      <p:font typeface="Glacial Indifference" panose="020B0604020202020204" charset="0"/>
      <p:regular r:id="rId21"/>
    </p:embeddedFont>
    <p:embeddedFont>
      <p:font typeface="Montserrat Classic" panose="020B0604020202020204" charset="0"/>
      <p:regular r:id="rId22"/>
    </p:embeddedFont>
    <p:embeddedFont>
      <p:font typeface="Montserrat Light" panose="00000400000000000000" pitchFamily="2" charset="0"/>
      <p:regular r:id="rId23"/>
    </p:embeddedFont>
    <p:embeddedFont>
      <p:font typeface="Montserrat Light Bold" panose="020B0604020202020204" charset="0"/>
      <p:regular r:id="rId24"/>
    </p:embeddedFont>
    <p:embeddedFont>
      <p:font typeface="Montserrat Light Bold Italics" panose="020B0604020202020204" charset="0"/>
      <p:regular r:id="rId25"/>
    </p:embeddedFont>
    <p:embeddedFont>
      <p:font typeface="Open Sans Light Bold" panose="020B0604020202020204" charset="0"/>
      <p:regular r:id="rId26"/>
    </p:embeddedFont>
    <p:embeddedFont>
      <p:font typeface="Poppins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D4E62"/>
        </a:solidFill>
        <a:effectLst/>
      </p:bgPr>
    </p:bg>
    <p:spTree>
      <p:nvGrpSpPr>
        <p:cNvPr id="1" name=""/>
        <p:cNvGrpSpPr/>
        <p:nvPr/>
      </p:nvGrpSpPr>
      <p:grpSpPr>
        <a:xfrm>
          <a:off x="0" y="0"/>
          <a:ext cx="0" cy="0"/>
          <a:chOff x="0" y="0"/>
          <a:chExt cx="0" cy="0"/>
        </a:xfrm>
      </p:grpSpPr>
      <p:sp>
        <p:nvSpPr>
          <p:cNvPr id="2" name="AutoShape 2"/>
          <p:cNvSpPr/>
          <p:nvPr/>
        </p:nvSpPr>
        <p:spPr>
          <a:xfrm>
            <a:off x="691661" y="8562239"/>
            <a:ext cx="12915900" cy="51250"/>
          </a:xfrm>
          <a:prstGeom prst="rect">
            <a:avLst/>
          </a:prstGeom>
          <a:solidFill>
            <a:srgbClr val="F8DCDE"/>
          </a:solidFill>
        </p:spPr>
      </p:sp>
      <p:sp>
        <p:nvSpPr>
          <p:cNvPr id="3" name="AutoShape 3"/>
          <p:cNvSpPr/>
          <p:nvPr/>
        </p:nvSpPr>
        <p:spPr>
          <a:xfrm>
            <a:off x="691661" y="662940"/>
            <a:ext cx="381000" cy="152400"/>
          </a:xfrm>
          <a:prstGeom prst="rect">
            <a:avLst/>
          </a:prstGeom>
          <a:solidFill>
            <a:srgbClr val="F8DCDE"/>
          </a:solidFill>
        </p:spPr>
      </p:sp>
      <p:pic>
        <p:nvPicPr>
          <p:cNvPr id="4" name="Picture 4"/>
          <p:cNvPicPr>
            <a:picLocks noChangeAspect="1"/>
          </p:cNvPicPr>
          <p:nvPr/>
        </p:nvPicPr>
        <p:blipFill>
          <a:blip r:embed="rId2"/>
          <a:srcRect/>
          <a:stretch>
            <a:fillRect/>
          </a:stretch>
        </p:blipFill>
        <p:spPr>
          <a:xfrm>
            <a:off x="13607561" y="2425402"/>
            <a:ext cx="3316360" cy="1636071"/>
          </a:xfrm>
          <a:prstGeom prst="rect">
            <a:avLst/>
          </a:prstGeom>
        </p:spPr>
      </p:pic>
      <p:pic>
        <p:nvPicPr>
          <p:cNvPr id="5" name="Picture 5"/>
          <p:cNvPicPr>
            <a:picLocks noChangeAspect="1"/>
          </p:cNvPicPr>
          <p:nvPr/>
        </p:nvPicPr>
        <p:blipFill>
          <a:blip r:embed="rId3"/>
          <a:srcRect/>
          <a:stretch>
            <a:fillRect/>
          </a:stretch>
        </p:blipFill>
        <p:spPr>
          <a:xfrm>
            <a:off x="393540" y="1690947"/>
            <a:ext cx="12962822" cy="4048773"/>
          </a:xfrm>
          <a:prstGeom prst="rect">
            <a:avLst/>
          </a:prstGeom>
        </p:spPr>
      </p:pic>
      <p:sp>
        <p:nvSpPr>
          <p:cNvPr id="6" name="TextBox 6"/>
          <p:cNvSpPr txBox="1"/>
          <p:nvPr/>
        </p:nvSpPr>
        <p:spPr>
          <a:xfrm>
            <a:off x="1355092" y="539115"/>
            <a:ext cx="12695891" cy="390525"/>
          </a:xfrm>
          <a:prstGeom prst="rect">
            <a:avLst/>
          </a:prstGeom>
        </p:spPr>
        <p:txBody>
          <a:bodyPr lIns="0" tIns="0" rIns="0" bIns="0" rtlCol="0" anchor="t">
            <a:spAutoFit/>
          </a:bodyPr>
          <a:lstStyle/>
          <a:p>
            <a:pPr>
              <a:lnSpc>
                <a:spcPts val="3000"/>
              </a:lnSpc>
            </a:pPr>
            <a:r>
              <a:rPr lang="en-US" sz="2500" spc="275">
                <a:solidFill>
                  <a:srgbClr val="F8DCDE"/>
                </a:solidFill>
                <a:latin typeface="Montserrat Classic"/>
              </a:rPr>
              <a:t> EMPLEABILIDAD-FOSIS RM</a:t>
            </a:r>
          </a:p>
        </p:txBody>
      </p:sp>
      <p:sp>
        <p:nvSpPr>
          <p:cNvPr id="7" name="TextBox 7"/>
          <p:cNvSpPr txBox="1"/>
          <p:nvPr/>
        </p:nvSpPr>
        <p:spPr>
          <a:xfrm>
            <a:off x="393540" y="6208237"/>
            <a:ext cx="15329923" cy="2405253"/>
          </a:xfrm>
          <a:prstGeom prst="rect">
            <a:avLst/>
          </a:prstGeom>
        </p:spPr>
        <p:txBody>
          <a:bodyPr lIns="0" tIns="0" rIns="0" bIns="0" rtlCol="0" anchor="t">
            <a:spAutoFit/>
          </a:bodyPr>
          <a:lstStyle/>
          <a:p>
            <a:pPr>
              <a:lnSpc>
                <a:spcPts val="5873"/>
              </a:lnSpc>
            </a:pPr>
            <a:r>
              <a:rPr lang="en-US" sz="6599" spc="65">
                <a:solidFill>
                  <a:srgbClr val="F8DCDE"/>
                </a:solidFill>
                <a:latin typeface="Abril Fatface"/>
              </a:rPr>
              <a:t>Yo Emprendo Semilla Personas en Situación de Dispacidad</a:t>
            </a:r>
          </a:p>
          <a:p>
            <a:pPr>
              <a:lnSpc>
                <a:spcPts val="7787"/>
              </a:lnSpc>
            </a:pPr>
            <a:r>
              <a:rPr lang="en-US" sz="6599" spc="65">
                <a:solidFill>
                  <a:srgbClr val="F8DCDE"/>
                </a:solidFill>
                <a:latin typeface="Abril Fatface"/>
              </a:rPr>
              <a:t> Experiencia FOSIS Metropolitano</a:t>
            </a:r>
          </a:p>
        </p:txBody>
      </p:sp>
      <p:sp>
        <p:nvSpPr>
          <p:cNvPr id="8" name="TextBox 8"/>
          <p:cNvSpPr txBox="1"/>
          <p:nvPr/>
        </p:nvSpPr>
        <p:spPr>
          <a:xfrm rot="5400000">
            <a:off x="13789800" y="5405895"/>
            <a:ext cx="7483831" cy="220980"/>
          </a:xfrm>
          <a:prstGeom prst="rect">
            <a:avLst/>
          </a:prstGeom>
        </p:spPr>
        <p:txBody>
          <a:bodyPr lIns="0" tIns="0" rIns="0" bIns="0" rtlCol="0" anchor="t">
            <a:spAutoFit/>
          </a:bodyPr>
          <a:lstStyle/>
          <a:p>
            <a:pPr algn="ctr">
              <a:lnSpc>
                <a:spcPts val="1785"/>
              </a:lnSpc>
            </a:pPr>
            <a:r>
              <a:rPr lang="en-US" sz="1500" spc="90">
                <a:solidFill>
                  <a:srgbClr val="F8DCDE"/>
                </a:solidFill>
                <a:latin typeface="Montserrat Classic"/>
              </a:rPr>
              <a:t>SANTIAGO, JUNIO 2022</a:t>
            </a:r>
          </a:p>
        </p:txBody>
      </p:sp>
      <p:sp>
        <p:nvSpPr>
          <p:cNvPr id="9" name="TextBox 9"/>
          <p:cNvSpPr txBox="1"/>
          <p:nvPr/>
        </p:nvSpPr>
        <p:spPr>
          <a:xfrm>
            <a:off x="16588543" y="878205"/>
            <a:ext cx="670757" cy="413385"/>
          </a:xfrm>
          <a:prstGeom prst="rect">
            <a:avLst/>
          </a:prstGeom>
        </p:spPr>
        <p:txBody>
          <a:bodyPr lIns="0" tIns="0" rIns="0" bIns="0" rtlCol="0" anchor="t">
            <a:spAutoFit/>
          </a:bodyPr>
          <a:lstStyle/>
          <a:p>
            <a:pPr algn="r">
              <a:lnSpc>
                <a:spcPts val="3359"/>
              </a:lnSpc>
            </a:pPr>
            <a:r>
              <a:rPr lang="en-US" sz="2400" spc="144">
                <a:solidFill>
                  <a:srgbClr val="F8DCDE"/>
                </a:solidFill>
                <a:latin typeface="Abril Fatface"/>
              </a:rPr>
              <a:t>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6899450" cy="3385838"/>
            <a:chOff x="0" y="0"/>
            <a:chExt cx="9199267" cy="4514451"/>
          </a:xfrm>
        </p:grpSpPr>
        <p:sp>
          <p:nvSpPr>
            <p:cNvPr id="3" name="TextBox 3"/>
            <p:cNvSpPr txBox="1"/>
            <p:nvPr/>
          </p:nvSpPr>
          <p:spPr>
            <a:xfrm>
              <a:off x="0" y="190500"/>
              <a:ext cx="9199267" cy="3503676"/>
            </a:xfrm>
            <a:prstGeom prst="rect">
              <a:avLst/>
            </a:prstGeom>
          </p:spPr>
          <p:txBody>
            <a:bodyPr lIns="0" tIns="0" rIns="0" bIns="0" rtlCol="0" anchor="t">
              <a:spAutoFit/>
            </a:bodyPr>
            <a:lstStyle/>
            <a:p>
              <a:pPr>
                <a:lnSpc>
                  <a:spcPts val="6624"/>
                </a:lnSpc>
              </a:pPr>
              <a:r>
                <a:rPr lang="en-US" sz="7200" spc="-72">
                  <a:solidFill>
                    <a:srgbClr val="3D4E62"/>
                  </a:solidFill>
                  <a:latin typeface="Abril Fatface"/>
                </a:rPr>
                <a:t>Resultados en Generación de Ingresos</a:t>
              </a:r>
            </a:p>
          </p:txBody>
        </p:sp>
        <p:sp>
          <p:nvSpPr>
            <p:cNvPr id="4" name="AutoShape 4"/>
            <p:cNvSpPr/>
            <p:nvPr/>
          </p:nvSpPr>
          <p:spPr>
            <a:xfrm>
              <a:off x="0" y="4311251"/>
              <a:ext cx="508000" cy="203200"/>
            </a:xfrm>
            <a:prstGeom prst="rect">
              <a:avLst/>
            </a:prstGeom>
            <a:solidFill>
              <a:srgbClr val="3D4E62"/>
            </a:solidFill>
          </p:spPr>
        </p:sp>
      </p:grpSp>
      <p:sp>
        <p:nvSpPr>
          <p:cNvPr id="5" name="AutoShape 5"/>
          <p:cNvSpPr/>
          <p:nvPr/>
        </p:nvSpPr>
        <p:spPr>
          <a:xfrm>
            <a:off x="2184803" y="9411745"/>
            <a:ext cx="15074497" cy="51250"/>
          </a:xfrm>
          <a:prstGeom prst="rect">
            <a:avLst/>
          </a:prstGeom>
          <a:solidFill>
            <a:srgbClr val="3D4E62"/>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08819" y="5426397"/>
            <a:ext cx="2026464" cy="257998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45286" y="1028700"/>
            <a:ext cx="2391135" cy="2713345"/>
          </a:xfrm>
          <a:prstGeom prst="rect">
            <a:avLst/>
          </a:prstGeom>
        </p:spPr>
      </p:pic>
      <p:sp>
        <p:nvSpPr>
          <p:cNvPr id="8" name="TextBox 8"/>
          <p:cNvSpPr txBox="1"/>
          <p:nvPr/>
        </p:nvSpPr>
        <p:spPr>
          <a:xfrm>
            <a:off x="546421" y="5172075"/>
            <a:ext cx="8020750" cy="3843528"/>
          </a:xfrm>
          <a:prstGeom prst="rect">
            <a:avLst/>
          </a:prstGeom>
        </p:spPr>
        <p:txBody>
          <a:bodyPr lIns="0" tIns="0" rIns="0" bIns="0" rtlCol="0" anchor="t">
            <a:spAutoFit/>
          </a:bodyPr>
          <a:lstStyle/>
          <a:p>
            <a:pPr>
              <a:lnSpc>
                <a:spcPts val="2376"/>
              </a:lnSpc>
            </a:pPr>
            <a:r>
              <a:rPr lang="en-US" sz="2200">
                <a:solidFill>
                  <a:srgbClr val="262422"/>
                </a:solidFill>
                <a:latin typeface="Montserrat Light"/>
              </a:rPr>
              <a:t>Respecto a la generación de ingresos podemos observar, que las ventas promedio, dan cuenta de inciativas productivas precarias, que son incipientes, las personas adultas dedican 30 o mas horas  semanales en estas actividades.</a:t>
            </a:r>
          </a:p>
          <a:p>
            <a:pPr>
              <a:lnSpc>
                <a:spcPts val="2376"/>
              </a:lnSpc>
            </a:pPr>
            <a:endParaRPr lang="en-US" sz="2200">
              <a:solidFill>
                <a:srgbClr val="262422"/>
              </a:solidFill>
              <a:latin typeface="Montserrat Light"/>
            </a:endParaRPr>
          </a:p>
          <a:p>
            <a:pPr>
              <a:lnSpc>
                <a:spcPts val="2376"/>
              </a:lnSpc>
            </a:pPr>
            <a:r>
              <a:rPr lang="en-US" sz="2200">
                <a:solidFill>
                  <a:srgbClr val="262422"/>
                </a:solidFill>
                <a:latin typeface="Montserrat Light"/>
              </a:rPr>
              <a:t>Considerando  los ingresos autónomos promedio que perciben,  aun cuando están por debajo la línea del ingreso mínimo actual,  revisten de importancia, considerando que se suman a otros ingresos (pensiones) y que el programa cumple con su objetivo de generación de ingreso, cuestión que mejora la calidad de vida de las personas  que participan en el programa.</a:t>
            </a:r>
          </a:p>
        </p:txBody>
      </p:sp>
      <p:sp>
        <p:nvSpPr>
          <p:cNvPr id="9" name="TextBox 9"/>
          <p:cNvSpPr txBox="1"/>
          <p:nvPr/>
        </p:nvSpPr>
        <p:spPr>
          <a:xfrm>
            <a:off x="1028700" y="9210675"/>
            <a:ext cx="845404" cy="41338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06</a:t>
            </a:r>
          </a:p>
        </p:txBody>
      </p:sp>
      <p:grpSp>
        <p:nvGrpSpPr>
          <p:cNvPr id="10" name="Group 10"/>
          <p:cNvGrpSpPr/>
          <p:nvPr/>
        </p:nvGrpSpPr>
        <p:grpSpPr>
          <a:xfrm>
            <a:off x="10968856" y="1243273"/>
            <a:ext cx="6899450" cy="1896892"/>
            <a:chOff x="0" y="0"/>
            <a:chExt cx="9199267" cy="2529189"/>
          </a:xfrm>
        </p:grpSpPr>
        <p:sp>
          <p:nvSpPr>
            <p:cNvPr id="11" name="TextBox 11"/>
            <p:cNvSpPr txBox="1"/>
            <p:nvPr/>
          </p:nvSpPr>
          <p:spPr>
            <a:xfrm>
              <a:off x="0" y="123825"/>
              <a:ext cx="9199267" cy="1585090"/>
            </a:xfrm>
            <a:prstGeom prst="rect">
              <a:avLst/>
            </a:prstGeom>
          </p:spPr>
          <p:txBody>
            <a:bodyPr lIns="0" tIns="0" rIns="0" bIns="0" rtlCol="0" anchor="t">
              <a:spAutoFit/>
            </a:bodyPr>
            <a:lstStyle/>
            <a:p>
              <a:pPr>
                <a:lnSpc>
                  <a:spcPts val="4368"/>
                </a:lnSpc>
              </a:pPr>
              <a:r>
                <a:rPr lang="en-US" sz="4800" spc="-48">
                  <a:solidFill>
                    <a:srgbClr val="3D4E62"/>
                  </a:solidFill>
                  <a:latin typeface="Abril Fatface"/>
                </a:rPr>
                <a:t> $404.339 Ventas Promedio</a:t>
              </a:r>
            </a:p>
          </p:txBody>
        </p:sp>
        <p:sp>
          <p:nvSpPr>
            <p:cNvPr id="12" name="AutoShape 12"/>
            <p:cNvSpPr/>
            <p:nvPr/>
          </p:nvSpPr>
          <p:spPr>
            <a:xfrm>
              <a:off x="0" y="2325989"/>
              <a:ext cx="508000" cy="203200"/>
            </a:xfrm>
            <a:prstGeom prst="rect">
              <a:avLst/>
            </a:prstGeom>
            <a:solidFill>
              <a:srgbClr val="3D4E62"/>
            </a:solidFill>
          </p:spPr>
        </p:sp>
      </p:grpSp>
      <p:grpSp>
        <p:nvGrpSpPr>
          <p:cNvPr id="13" name="Group 13"/>
          <p:cNvGrpSpPr/>
          <p:nvPr/>
        </p:nvGrpSpPr>
        <p:grpSpPr>
          <a:xfrm>
            <a:off x="10968856" y="5426397"/>
            <a:ext cx="6899450" cy="1896892"/>
            <a:chOff x="0" y="0"/>
            <a:chExt cx="9199267" cy="2529189"/>
          </a:xfrm>
        </p:grpSpPr>
        <p:sp>
          <p:nvSpPr>
            <p:cNvPr id="14" name="TextBox 14"/>
            <p:cNvSpPr txBox="1"/>
            <p:nvPr/>
          </p:nvSpPr>
          <p:spPr>
            <a:xfrm>
              <a:off x="0" y="123825"/>
              <a:ext cx="9199267" cy="1585090"/>
            </a:xfrm>
            <a:prstGeom prst="rect">
              <a:avLst/>
            </a:prstGeom>
          </p:spPr>
          <p:txBody>
            <a:bodyPr lIns="0" tIns="0" rIns="0" bIns="0" rtlCol="0" anchor="t">
              <a:spAutoFit/>
            </a:bodyPr>
            <a:lstStyle/>
            <a:p>
              <a:pPr>
                <a:lnSpc>
                  <a:spcPts val="4368"/>
                </a:lnSpc>
              </a:pPr>
              <a:r>
                <a:rPr lang="en-US" sz="4800" spc="-48">
                  <a:solidFill>
                    <a:srgbClr val="3D4E62"/>
                  </a:solidFill>
                  <a:latin typeface="Abril Fatface"/>
                </a:rPr>
                <a:t> $249.639  </a:t>
              </a:r>
            </a:p>
            <a:p>
              <a:pPr>
                <a:lnSpc>
                  <a:spcPts val="4368"/>
                </a:lnSpc>
              </a:pPr>
              <a:r>
                <a:rPr lang="en-US" sz="4800" spc="-48">
                  <a:solidFill>
                    <a:srgbClr val="3D4E62"/>
                  </a:solidFill>
                  <a:latin typeface="Abril Fatface"/>
                </a:rPr>
                <a:t>Ingresos Promedio </a:t>
              </a:r>
            </a:p>
          </p:txBody>
        </p:sp>
        <p:sp>
          <p:nvSpPr>
            <p:cNvPr id="15" name="AutoShape 15"/>
            <p:cNvSpPr/>
            <p:nvPr/>
          </p:nvSpPr>
          <p:spPr>
            <a:xfrm>
              <a:off x="0" y="2325989"/>
              <a:ext cx="508000" cy="203200"/>
            </a:xfrm>
            <a:prstGeom prst="rect">
              <a:avLst/>
            </a:prstGeom>
            <a:solidFill>
              <a:srgbClr val="3D4E62"/>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27868" y="2700011"/>
            <a:ext cx="6713682" cy="6558289"/>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t="-18282" b="-18282"/>
              </a:stretch>
            </a:blipFill>
          </p:spPr>
        </p:sp>
      </p:grpSp>
      <p:grpSp>
        <p:nvGrpSpPr>
          <p:cNvPr id="4" name="Group 4"/>
          <p:cNvGrpSpPr>
            <a:grpSpLocks noChangeAspect="1"/>
          </p:cNvGrpSpPr>
          <p:nvPr/>
        </p:nvGrpSpPr>
        <p:grpSpPr>
          <a:xfrm>
            <a:off x="11702550" y="1396350"/>
            <a:ext cx="4831081" cy="7246621"/>
            <a:chOff x="0" y="0"/>
            <a:chExt cx="6350000" cy="9525000"/>
          </a:xfrm>
        </p:grpSpPr>
        <p:sp>
          <p:nvSpPr>
            <p:cNvPr id="5" name="Freeform 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6249" r="-6250"/>
              </a:stretch>
            </a:blipFill>
          </p:spPr>
        </p:sp>
      </p:grpSp>
      <p:grpSp>
        <p:nvGrpSpPr>
          <p:cNvPr id="6" name="Group 6"/>
          <p:cNvGrpSpPr/>
          <p:nvPr/>
        </p:nvGrpSpPr>
        <p:grpSpPr>
          <a:xfrm>
            <a:off x="852730" y="808237"/>
            <a:ext cx="6999536" cy="1176226"/>
            <a:chOff x="0" y="0"/>
            <a:chExt cx="9332715" cy="1568301"/>
          </a:xfrm>
        </p:grpSpPr>
        <p:sp>
          <p:nvSpPr>
            <p:cNvPr id="7" name="TextBox 7"/>
            <p:cNvSpPr txBox="1"/>
            <p:nvPr/>
          </p:nvSpPr>
          <p:spPr>
            <a:xfrm>
              <a:off x="653523" y="-19050"/>
              <a:ext cx="8025670" cy="719317"/>
            </a:xfrm>
            <a:prstGeom prst="rect">
              <a:avLst/>
            </a:prstGeom>
          </p:spPr>
          <p:txBody>
            <a:bodyPr lIns="0" tIns="0" rIns="0" bIns="0" rtlCol="0" anchor="t">
              <a:spAutoFit/>
            </a:bodyPr>
            <a:lstStyle/>
            <a:p>
              <a:pPr marL="0" lvl="0" indent="0" algn="ctr">
                <a:lnSpc>
                  <a:spcPts val="4326"/>
                </a:lnSpc>
              </a:pPr>
              <a:r>
                <a:rPr lang="en-US" sz="3489">
                  <a:solidFill>
                    <a:srgbClr val="004AAD"/>
                  </a:solidFill>
                  <a:latin typeface="Abril Fatface Bold"/>
                </a:rPr>
                <a:t>JOSÉ SUAZO  SEPULVEDA-</a:t>
              </a:r>
            </a:p>
          </p:txBody>
        </p:sp>
        <p:sp>
          <p:nvSpPr>
            <p:cNvPr id="8" name="TextBox 8"/>
            <p:cNvSpPr txBox="1"/>
            <p:nvPr/>
          </p:nvSpPr>
          <p:spPr>
            <a:xfrm>
              <a:off x="0" y="1112827"/>
              <a:ext cx="9332715" cy="455474"/>
            </a:xfrm>
            <a:prstGeom prst="rect">
              <a:avLst/>
            </a:prstGeom>
          </p:spPr>
          <p:txBody>
            <a:bodyPr lIns="0" tIns="0" rIns="0" bIns="0" rtlCol="0" anchor="t">
              <a:spAutoFit/>
            </a:bodyPr>
            <a:lstStyle/>
            <a:p>
              <a:pPr algn="ctr">
                <a:lnSpc>
                  <a:spcPts val="2724"/>
                </a:lnSpc>
              </a:pPr>
              <a:r>
                <a:rPr lang="en-US" sz="2214" spc="88">
                  <a:solidFill>
                    <a:srgbClr val="004AAD"/>
                  </a:solidFill>
                  <a:latin typeface="Abril Fatface"/>
                </a:rPr>
                <a:t>La Cisterna, Agro Urban</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sp>
        <p:nvSpPr>
          <p:cNvPr id="2" name="AutoShape 2"/>
          <p:cNvSpPr/>
          <p:nvPr/>
        </p:nvSpPr>
        <p:spPr>
          <a:xfrm>
            <a:off x="2184803" y="9411745"/>
            <a:ext cx="15074497" cy="51250"/>
          </a:xfrm>
          <a:prstGeom prst="rect">
            <a:avLst/>
          </a:prstGeom>
          <a:solidFill>
            <a:srgbClr val="3D4E62"/>
          </a:solidFill>
        </p:spPr>
      </p:sp>
      <p:sp>
        <p:nvSpPr>
          <p:cNvPr id="3" name="TextBox 3"/>
          <p:cNvSpPr txBox="1"/>
          <p:nvPr/>
        </p:nvSpPr>
        <p:spPr>
          <a:xfrm>
            <a:off x="1028700" y="9210675"/>
            <a:ext cx="845404" cy="41338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24</a:t>
            </a:r>
          </a:p>
        </p:txBody>
      </p:sp>
      <p:sp>
        <p:nvSpPr>
          <p:cNvPr id="4" name="AutoShape 4"/>
          <p:cNvSpPr/>
          <p:nvPr/>
        </p:nvSpPr>
        <p:spPr>
          <a:xfrm>
            <a:off x="1210131" y="1752600"/>
            <a:ext cx="5257800" cy="3657600"/>
          </a:xfrm>
          <a:prstGeom prst="rect">
            <a:avLst/>
          </a:prstGeom>
          <a:solidFill>
            <a:srgbClr val="3D4E62"/>
          </a:solidFill>
        </p:spPr>
      </p:sp>
      <p:sp>
        <p:nvSpPr>
          <p:cNvPr id="5" name="AutoShape 5"/>
          <p:cNvSpPr/>
          <p:nvPr/>
        </p:nvSpPr>
        <p:spPr>
          <a:xfrm>
            <a:off x="1210131" y="5600700"/>
            <a:ext cx="5257800" cy="3657600"/>
          </a:xfrm>
          <a:prstGeom prst="rect">
            <a:avLst/>
          </a:prstGeom>
          <a:solidFill>
            <a:srgbClr val="3D4E62"/>
          </a:solidFill>
        </p:spPr>
      </p:sp>
      <p:sp>
        <p:nvSpPr>
          <p:cNvPr id="6" name="AutoShape 6"/>
          <p:cNvSpPr/>
          <p:nvPr/>
        </p:nvSpPr>
        <p:spPr>
          <a:xfrm>
            <a:off x="6696531" y="1752600"/>
            <a:ext cx="5257800" cy="3657600"/>
          </a:xfrm>
          <a:prstGeom prst="rect">
            <a:avLst/>
          </a:prstGeom>
          <a:solidFill>
            <a:srgbClr val="3D4E62"/>
          </a:solidFill>
        </p:spPr>
      </p:sp>
      <p:sp>
        <p:nvSpPr>
          <p:cNvPr id="7" name="AutoShape 7"/>
          <p:cNvSpPr/>
          <p:nvPr/>
        </p:nvSpPr>
        <p:spPr>
          <a:xfrm>
            <a:off x="6696531" y="5600700"/>
            <a:ext cx="5257800" cy="3657600"/>
          </a:xfrm>
          <a:prstGeom prst="rect">
            <a:avLst/>
          </a:prstGeom>
          <a:solidFill>
            <a:srgbClr val="3D4E62"/>
          </a:solidFill>
        </p:spPr>
      </p:sp>
      <p:sp>
        <p:nvSpPr>
          <p:cNvPr id="8" name="AutoShape 8"/>
          <p:cNvSpPr/>
          <p:nvPr/>
        </p:nvSpPr>
        <p:spPr>
          <a:xfrm>
            <a:off x="12182931" y="1752600"/>
            <a:ext cx="5257800" cy="3657600"/>
          </a:xfrm>
          <a:prstGeom prst="rect">
            <a:avLst/>
          </a:prstGeom>
          <a:solidFill>
            <a:srgbClr val="3D4E62"/>
          </a:solidFill>
        </p:spPr>
      </p:sp>
      <p:sp>
        <p:nvSpPr>
          <p:cNvPr id="9" name="AutoShape 9"/>
          <p:cNvSpPr/>
          <p:nvPr/>
        </p:nvSpPr>
        <p:spPr>
          <a:xfrm>
            <a:off x="12182931" y="5600700"/>
            <a:ext cx="5257800" cy="3657600"/>
          </a:xfrm>
          <a:prstGeom prst="rect">
            <a:avLst/>
          </a:prstGeom>
          <a:solidFill>
            <a:srgbClr val="3D4E62"/>
          </a:solidFill>
        </p:spPr>
      </p:sp>
      <p:sp>
        <p:nvSpPr>
          <p:cNvPr id="10" name="TextBox 10"/>
          <p:cNvSpPr txBox="1"/>
          <p:nvPr/>
        </p:nvSpPr>
        <p:spPr>
          <a:xfrm>
            <a:off x="1958723" y="3129674"/>
            <a:ext cx="4223458" cy="382143"/>
          </a:xfrm>
          <a:prstGeom prst="rect">
            <a:avLst/>
          </a:prstGeom>
        </p:spPr>
        <p:txBody>
          <a:bodyPr lIns="0" tIns="0" rIns="0" bIns="0" rtlCol="0" anchor="t">
            <a:spAutoFit/>
          </a:bodyPr>
          <a:lstStyle/>
          <a:p>
            <a:pPr algn="ctr">
              <a:lnSpc>
                <a:spcPts val="2781"/>
              </a:lnSpc>
            </a:pPr>
            <a:r>
              <a:rPr lang="en-US" sz="2700" spc="324">
                <a:solidFill>
                  <a:srgbClr val="F8DCDE"/>
                </a:solidFill>
                <a:latin typeface="Montserrat Light Bold"/>
              </a:rPr>
              <a:t>COMPROMISO</a:t>
            </a:r>
          </a:p>
        </p:txBody>
      </p:sp>
      <p:sp>
        <p:nvSpPr>
          <p:cNvPr id="11" name="AutoShape 11"/>
          <p:cNvSpPr/>
          <p:nvPr/>
        </p:nvSpPr>
        <p:spPr>
          <a:xfrm>
            <a:off x="7152771" y="3628721"/>
            <a:ext cx="357949" cy="143179"/>
          </a:xfrm>
          <a:prstGeom prst="rect">
            <a:avLst/>
          </a:prstGeom>
          <a:solidFill>
            <a:srgbClr val="3D4E62"/>
          </a:solidFill>
        </p:spPr>
      </p:sp>
      <p:sp>
        <p:nvSpPr>
          <p:cNvPr id="12" name="TextBox 12"/>
          <p:cNvSpPr txBox="1"/>
          <p:nvPr/>
        </p:nvSpPr>
        <p:spPr>
          <a:xfrm>
            <a:off x="1698374" y="555531"/>
            <a:ext cx="15329923" cy="754507"/>
          </a:xfrm>
          <a:prstGeom prst="rect">
            <a:avLst/>
          </a:prstGeom>
        </p:spPr>
        <p:txBody>
          <a:bodyPr lIns="0" tIns="0" rIns="0" bIns="0" rtlCol="0" anchor="t">
            <a:spAutoFit/>
          </a:bodyPr>
          <a:lstStyle/>
          <a:p>
            <a:pPr>
              <a:lnSpc>
                <a:spcPts val="5429"/>
              </a:lnSpc>
            </a:pPr>
            <a:r>
              <a:rPr lang="en-US" sz="6100" spc="61">
                <a:solidFill>
                  <a:srgbClr val="3D4E62"/>
                </a:solidFill>
                <a:latin typeface="Abril Fatface"/>
              </a:rPr>
              <a:t>Aprendizajes</a:t>
            </a:r>
          </a:p>
        </p:txBody>
      </p:sp>
      <p:sp>
        <p:nvSpPr>
          <p:cNvPr id="13" name="TextBox 13"/>
          <p:cNvSpPr txBox="1"/>
          <p:nvPr/>
        </p:nvSpPr>
        <p:spPr>
          <a:xfrm>
            <a:off x="7331745" y="3129674"/>
            <a:ext cx="4223458" cy="382143"/>
          </a:xfrm>
          <a:prstGeom prst="rect">
            <a:avLst/>
          </a:prstGeom>
        </p:spPr>
        <p:txBody>
          <a:bodyPr lIns="0" tIns="0" rIns="0" bIns="0" rtlCol="0" anchor="t">
            <a:spAutoFit/>
          </a:bodyPr>
          <a:lstStyle/>
          <a:p>
            <a:pPr algn="ctr">
              <a:lnSpc>
                <a:spcPts val="2781"/>
              </a:lnSpc>
            </a:pPr>
            <a:r>
              <a:rPr lang="en-US" sz="2700" spc="324">
                <a:solidFill>
                  <a:srgbClr val="F8DCDE"/>
                </a:solidFill>
                <a:latin typeface="Montserrat Light Bold"/>
              </a:rPr>
              <a:t>COORDINACCION </a:t>
            </a:r>
          </a:p>
        </p:txBody>
      </p:sp>
      <p:grpSp>
        <p:nvGrpSpPr>
          <p:cNvPr id="14" name="Group 14"/>
          <p:cNvGrpSpPr/>
          <p:nvPr/>
        </p:nvGrpSpPr>
        <p:grpSpPr>
          <a:xfrm>
            <a:off x="12469099" y="2929649"/>
            <a:ext cx="4559198" cy="1398143"/>
            <a:chOff x="0" y="0"/>
            <a:chExt cx="6078931" cy="1864191"/>
          </a:xfrm>
        </p:grpSpPr>
        <p:sp>
          <p:nvSpPr>
            <p:cNvPr id="15" name="TextBox 15"/>
            <p:cNvSpPr txBox="1"/>
            <p:nvPr/>
          </p:nvSpPr>
          <p:spPr>
            <a:xfrm>
              <a:off x="0" y="47625"/>
              <a:ext cx="6078931" cy="525399"/>
            </a:xfrm>
            <a:prstGeom prst="rect">
              <a:avLst/>
            </a:prstGeom>
          </p:spPr>
          <p:txBody>
            <a:bodyPr lIns="0" tIns="0" rIns="0" bIns="0" rtlCol="0" anchor="t">
              <a:spAutoFit/>
            </a:bodyPr>
            <a:lstStyle/>
            <a:p>
              <a:pPr algn="ctr">
                <a:lnSpc>
                  <a:spcPts val="2781"/>
                </a:lnSpc>
              </a:pPr>
              <a:r>
                <a:rPr lang="en-US" sz="2700" spc="324">
                  <a:solidFill>
                    <a:srgbClr val="F8DCDE"/>
                  </a:solidFill>
                  <a:latin typeface="Montserrat Light Bold"/>
                </a:rPr>
                <a:t>RESULTADOS </a:t>
              </a:r>
            </a:p>
          </p:txBody>
        </p:sp>
        <p:sp>
          <p:nvSpPr>
            <p:cNvPr id="16" name="TextBox 16"/>
            <p:cNvSpPr txBox="1"/>
            <p:nvPr/>
          </p:nvSpPr>
          <p:spPr>
            <a:xfrm>
              <a:off x="82257" y="929259"/>
              <a:ext cx="5914416" cy="809625"/>
            </a:xfrm>
            <a:prstGeom prst="rect">
              <a:avLst/>
            </a:prstGeom>
          </p:spPr>
          <p:txBody>
            <a:bodyPr lIns="0" tIns="0" rIns="0" bIns="0" rtlCol="0" anchor="t">
              <a:spAutoFit/>
            </a:bodyPr>
            <a:lstStyle/>
            <a:p>
              <a:pPr algn="ctr">
                <a:lnSpc>
                  <a:spcPts val="2400"/>
                </a:lnSpc>
              </a:pPr>
              <a:endParaRPr/>
            </a:p>
            <a:p>
              <a:pPr algn="ctr">
                <a:lnSpc>
                  <a:spcPts val="2400"/>
                </a:lnSpc>
              </a:pPr>
              <a:endParaRPr/>
            </a:p>
          </p:txBody>
        </p:sp>
      </p:grpSp>
      <p:grpSp>
        <p:nvGrpSpPr>
          <p:cNvPr id="17" name="Group 17"/>
          <p:cNvGrpSpPr/>
          <p:nvPr/>
        </p:nvGrpSpPr>
        <p:grpSpPr>
          <a:xfrm>
            <a:off x="1651492" y="6882828"/>
            <a:ext cx="4427567" cy="1093343"/>
            <a:chOff x="0" y="0"/>
            <a:chExt cx="5903423" cy="1457791"/>
          </a:xfrm>
        </p:grpSpPr>
        <p:sp>
          <p:nvSpPr>
            <p:cNvPr id="18" name="TextBox 18"/>
            <p:cNvSpPr txBox="1"/>
            <p:nvPr/>
          </p:nvSpPr>
          <p:spPr>
            <a:xfrm>
              <a:off x="0" y="47625"/>
              <a:ext cx="5903423" cy="525399"/>
            </a:xfrm>
            <a:prstGeom prst="rect">
              <a:avLst/>
            </a:prstGeom>
          </p:spPr>
          <p:txBody>
            <a:bodyPr lIns="0" tIns="0" rIns="0" bIns="0" rtlCol="0" anchor="t">
              <a:spAutoFit/>
            </a:bodyPr>
            <a:lstStyle/>
            <a:p>
              <a:pPr algn="ctr">
                <a:lnSpc>
                  <a:spcPts val="2781"/>
                </a:lnSpc>
              </a:pPr>
              <a:r>
                <a:rPr lang="en-US" sz="2700" spc="324">
                  <a:solidFill>
                    <a:srgbClr val="F8DCDE"/>
                  </a:solidFill>
                  <a:latin typeface="Montserrat Light Bold"/>
                </a:rPr>
                <a:t>EJECUCIÓN REMOTA</a:t>
              </a:r>
            </a:p>
          </p:txBody>
        </p:sp>
        <p:sp>
          <p:nvSpPr>
            <p:cNvPr id="19" name="TextBox 19"/>
            <p:cNvSpPr txBox="1"/>
            <p:nvPr/>
          </p:nvSpPr>
          <p:spPr>
            <a:xfrm>
              <a:off x="79883" y="929259"/>
              <a:ext cx="5743658" cy="403225"/>
            </a:xfrm>
            <a:prstGeom prst="rect">
              <a:avLst/>
            </a:prstGeom>
          </p:spPr>
          <p:txBody>
            <a:bodyPr lIns="0" tIns="0" rIns="0" bIns="0" rtlCol="0" anchor="t">
              <a:spAutoFit/>
            </a:bodyPr>
            <a:lstStyle/>
            <a:p>
              <a:pPr algn="ctr">
                <a:lnSpc>
                  <a:spcPts val="2400"/>
                </a:lnSpc>
              </a:pPr>
              <a:endParaRPr/>
            </a:p>
          </p:txBody>
        </p:sp>
      </p:grpSp>
      <p:grpSp>
        <p:nvGrpSpPr>
          <p:cNvPr id="20" name="Group 20"/>
          <p:cNvGrpSpPr/>
          <p:nvPr/>
        </p:nvGrpSpPr>
        <p:grpSpPr>
          <a:xfrm>
            <a:off x="7152771" y="6882828"/>
            <a:ext cx="4427567" cy="1464818"/>
            <a:chOff x="0" y="0"/>
            <a:chExt cx="5903423" cy="1953091"/>
          </a:xfrm>
        </p:grpSpPr>
        <p:sp>
          <p:nvSpPr>
            <p:cNvPr id="21" name="TextBox 21"/>
            <p:cNvSpPr txBox="1"/>
            <p:nvPr/>
          </p:nvSpPr>
          <p:spPr>
            <a:xfrm>
              <a:off x="0" y="47625"/>
              <a:ext cx="5903423" cy="1020699"/>
            </a:xfrm>
            <a:prstGeom prst="rect">
              <a:avLst/>
            </a:prstGeom>
          </p:spPr>
          <p:txBody>
            <a:bodyPr lIns="0" tIns="0" rIns="0" bIns="0" rtlCol="0" anchor="t">
              <a:spAutoFit/>
            </a:bodyPr>
            <a:lstStyle/>
            <a:p>
              <a:pPr algn="ctr">
                <a:lnSpc>
                  <a:spcPts val="2781"/>
                </a:lnSpc>
              </a:pPr>
              <a:r>
                <a:rPr lang="en-US" sz="2700" spc="324">
                  <a:solidFill>
                    <a:srgbClr val="F8DCDE"/>
                  </a:solidFill>
                  <a:latin typeface="Montserrat Light Bold"/>
                </a:rPr>
                <a:t>ENFASIS EN LA COMERCIALIZACION</a:t>
              </a:r>
            </a:p>
          </p:txBody>
        </p:sp>
        <p:sp>
          <p:nvSpPr>
            <p:cNvPr id="22" name="TextBox 22"/>
            <p:cNvSpPr txBox="1"/>
            <p:nvPr/>
          </p:nvSpPr>
          <p:spPr>
            <a:xfrm>
              <a:off x="79883" y="1424559"/>
              <a:ext cx="5743658" cy="403225"/>
            </a:xfrm>
            <a:prstGeom prst="rect">
              <a:avLst/>
            </a:prstGeom>
          </p:spPr>
          <p:txBody>
            <a:bodyPr lIns="0" tIns="0" rIns="0" bIns="0" rtlCol="0" anchor="t">
              <a:spAutoFit/>
            </a:bodyPr>
            <a:lstStyle/>
            <a:p>
              <a:pPr algn="ctr">
                <a:lnSpc>
                  <a:spcPts val="2400"/>
                </a:lnSpc>
              </a:pPr>
              <a:endParaRPr/>
            </a:p>
          </p:txBody>
        </p:sp>
      </p:grpSp>
      <p:grpSp>
        <p:nvGrpSpPr>
          <p:cNvPr id="23" name="Group 23"/>
          <p:cNvGrpSpPr/>
          <p:nvPr/>
        </p:nvGrpSpPr>
        <p:grpSpPr>
          <a:xfrm>
            <a:off x="12573456" y="6735191"/>
            <a:ext cx="4427567" cy="1464818"/>
            <a:chOff x="0" y="0"/>
            <a:chExt cx="5903423" cy="1953091"/>
          </a:xfrm>
        </p:grpSpPr>
        <p:sp>
          <p:nvSpPr>
            <p:cNvPr id="24" name="TextBox 24"/>
            <p:cNvSpPr txBox="1"/>
            <p:nvPr/>
          </p:nvSpPr>
          <p:spPr>
            <a:xfrm>
              <a:off x="0" y="47625"/>
              <a:ext cx="5903423" cy="1020699"/>
            </a:xfrm>
            <a:prstGeom prst="rect">
              <a:avLst/>
            </a:prstGeom>
          </p:spPr>
          <p:txBody>
            <a:bodyPr lIns="0" tIns="0" rIns="0" bIns="0" rtlCol="0" anchor="t">
              <a:spAutoFit/>
            </a:bodyPr>
            <a:lstStyle/>
            <a:p>
              <a:pPr algn="ctr">
                <a:lnSpc>
                  <a:spcPts val="2781"/>
                </a:lnSpc>
              </a:pPr>
              <a:r>
                <a:rPr lang="en-US" sz="2700" spc="324">
                  <a:solidFill>
                    <a:srgbClr val="F8DCDE"/>
                  </a:solidFill>
                  <a:latin typeface="Montserrat Light Bold"/>
                </a:rPr>
                <a:t>EXPERIENCIA PROFESIONAL</a:t>
              </a:r>
            </a:p>
          </p:txBody>
        </p:sp>
        <p:sp>
          <p:nvSpPr>
            <p:cNvPr id="25" name="TextBox 25"/>
            <p:cNvSpPr txBox="1"/>
            <p:nvPr/>
          </p:nvSpPr>
          <p:spPr>
            <a:xfrm>
              <a:off x="79883" y="1424559"/>
              <a:ext cx="5743658" cy="403225"/>
            </a:xfrm>
            <a:prstGeom prst="rect">
              <a:avLst/>
            </a:prstGeom>
          </p:spPr>
          <p:txBody>
            <a:bodyPr lIns="0" tIns="0" rIns="0" bIns="0" rtlCol="0" anchor="t">
              <a:spAutoFit/>
            </a:bodyPr>
            <a:lstStyle/>
            <a:p>
              <a:pPr algn="ctr">
                <a:lnSpc>
                  <a:spcPts val="2400"/>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998" b="5998"/>
          <a:stretch>
            <a:fillRect/>
          </a:stretch>
        </p:blipFill>
        <p:spPr>
          <a:xfrm>
            <a:off x="8888700" y="1355329"/>
            <a:ext cx="6993407" cy="7311298"/>
          </a:xfrm>
          <a:prstGeom prst="rect">
            <a:avLst/>
          </a:prstGeom>
        </p:spPr>
      </p:pic>
      <p:grpSp>
        <p:nvGrpSpPr>
          <p:cNvPr id="3" name="Group 3"/>
          <p:cNvGrpSpPr/>
          <p:nvPr/>
        </p:nvGrpSpPr>
        <p:grpSpPr>
          <a:xfrm>
            <a:off x="7873257" y="8454859"/>
            <a:ext cx="6999536" cy="1606883"/>
            <a:chOff x="0" y="0"/>
            <a:chExt cx="9332715" cy="2142510"/>
          </a:xfrm>
        </p:grpSpPr>
        <p:sp>
          <p:nvSpPr>
            <p:cNvPr id="4" name="TextBox 4"/>
            <p:cNvSpPr txBox="1"/>
            <p:nvPr/>
          </p:nvSpPr>
          <p:spPr>
            <a:xfrm>
              <a:off x="653523" y="-19050"/>
              <a:ext cx="8025670" cy="1293527"/>
            </a:xfrm>
            <a:prstGeom prst="rect">
              <a:avLst/>
            </a:prstGeom>
          </p:spPr>
          <p:txBody>
            <a:bodyPr lIns="0" tIns="0" rIns="0" bIns="0" rtlCol="0" anchor="t">
              <a:spAutoFit/>
            </a:bodyPr>
            <a:lstStyle/>
            <a:p>
              <a:pPr algn="ctr">
                <a:lnSpc>
                  <a:spcPts val="3830"/>
                </a:lnSpc>
              </a:pPr>
              <a:r>
                <a:rPr lang="en-US" sz="3089">
                  <a:solidFill>
                    <a:srgbClr val="004AAD"/>
                  </a:solidFill>
                  <a:latin typeface="Abril Fatface Bold"/>
                </a:rPr>
                <a:t>Franco Sanhueza Cerón, </a:t>
              </a:r>
            </a:p>
            <a:p>
              <a:pPr marL="0" lvl="0" indent="0" algn="ctr">
                <a:lnSpc>
                  <a:spcPts val="3830"/>
                </a:lnSpc>
              </a:pPr>
              <a:r>
                <a:rPr lang="en-US" sz="3089">
                  <a:solidFill>
                    <a:srgbClr val="004AAD"/>
                  </a:solidFill>
                  <a:latin typeface="Abril Fatface Bold"/>
                </a:rPr>
                <a:t>El Bosque</a:t>
              </a:r>
            </a:p>
          </p:txBody>
        </p:sp>
        <p:sp>
          <p:nvSpPr>
            <p:cNvPr id="5" name="TextBox 5"/>
            <p:cNvSpPr txBox="1"/>
            <p:nvPr/>
          </p:nvSpPr>
          <p:spPr>
            <a:xfrm>
              <a:off x="0" y="1687037"/>
              <a:ext cx="9332715" cy="455474"/>
            </a:xfrm>
            <a:prstGeom prst="rect">
              <a:avLst/>
            </a:prstGeom>
          </p:spPr>
          <p:txBody>
            <a:bodyPr lIns="0" tIns="0" rIns="0" bIns="0" rtlCol="0" anchor="t">
              <a:spAutoFit/>
            </a:bodyPr>
            <a:lstStyle/>
            <a:p>
              <a:pPr algn="ctr">
                <a:lnSpc>
                  <a:spcPts val="2724"/>
                </a:lnSpc>
              </a:pPr>
              <a:endParaRPr/>
            </a:p>
          </p:txBody>
        </p:sp>
      </p:grpSp>
      <p:grpSp>
        <p:nvGrpSpPr>
          <p:cNvPr id="6" name="Group 6"/>
          <p:cNvGrpSpPr/>
          <p:nvPr/>
        </p:nvGrpSpPr>
        <p:grpSpPr>
          <a:xfrm>
            <a:off x="1028700" y="3353549"/>
            <a:ext cx="6373608" cy="2000329"/>
            <a:chOff x="0" y="0"/>
            <a:chExt cx="8498144" cy="2667105"/>
          </a:xfrm>
        </p:grpSpPr>
        <p:sp>
          <p:nvSpPr>
            <p:cNvPr id="7" name="TextBox 7"/>
            <p:cNvSpPr txBox="1"/>
            <p:nvPr/>
          </p:nvSpPr>
          <p:spPr>
            <a:xfrm>
              <a:off x="595082" y="-19050"/>
              <a:ext cx="7307980" cy="1818122"/>
            </a:xfrm>
            <a:prstGeom prst="rect">
              <a:avLst/>
            </a:prstGeom>
          </p:spPr>
          <p:txBody>
            <a:bodyPr lIns="0" tIns="0" rIns="0" bIns="0" rtlCol="0" anchor="t">
              <a:spAutoFit/>
            </a:bodyPr>
            <a:lstStyle/>
            <a:p>
              <a:pPr marL="0" lvl="0" indent="0" algn="ctr">
                <a:lnSpc>
                  <a:spcPts val="5442"/>
                </a:lnSpc>
              </a:pPr>
              <a:r>
                <a:rPr lang="en-US" sz="4389">
                  <a:solidFill>
                    <a:srgbClr val="004AAD"/>
                  </a:solidFill>
                  <a:latin typeface="Abril Fatface Bold"/>
                </a:rPr>
                <a:t>GRACIAS POR SU ATENCIÓN</a:t>
              </a:r>
            </a:p>
          </p:txBody>
        </p:sp>
        <p:sp>
          <p:nvSpPr>
            <p:cNvPr id="8" name="TextBox 8"/>
            <p:cNvSpPr txBox="1"/>
            <p:nvPr/>
          </p:nvSpPr>
          <p:spPr>
            <a:xfrm>
              <a:off x="0" y="2211632"/>
              <a:ext cx="8498144" cy="455474"/>
            </a:xfrm>
            <a:prstGeom prst="rect">
              <a:avLst/>
            </a:prstGeom>
          </p:spPr>
          <p:txBody>
            <a:bodyPr lIns="0" tIns="0" rIns="0" bIns="0" rtlCol="0" anchor="t">
              <a:spAutoFit/>
            </a:bodyPr>
            <a:lstStyle/>
            <a:p>
              <a:pPr algn="ctr">
                <a:lnSpc>
                  <a:spcPts val="2724"/>
                </a:lnSpc>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sp>
        <p:nvSpPr>
          <p:cNvPr id="2" name="TextBox 2"/>
          <p:cNvSpPr txBox="1"/>
          <p:nvPr/>
        </p:nvSpPr>
        <p:spPr>
          <a:xfrm>
            <a:off x="7525137" y="1842983"/>
            <a:ext cx="9721231" cy="8118475"/>
          </a:xfrm>
          <a:prstGeom prst="rect">
            <a:avLst/>
          </a:prstGeom>
        </p:spPr>
        <p:txBody>
          <a:bodyPr lIns="0" tIns="0" rIns="0" bIns="0" rtlCol="0" anchor="t">
            <a:spAutoFit/>
          </a:bodyPr>
          <a:lstStyle/>
          <a:p>
            <a:pPr algn="just">
              <a:lnSpc>
                <a:spcPts val="2825"/>
              </a:lnSpc>
            </a:pPr>
            <a:r>
              <a:rPr lang="en-US" sz="2500">
                <a:solidFill>
                  <a:srgbClr val="3D4E62"/>
                </a:solidFill>
                <a:latin typeface="Montserrat Light"/>
              </a:rPr>
              <a:t>El Programa Yo Emprendo Semilla PsD, se gesta a traves de un convenio de colaboracion entre SENADIS Y FOSIS  Metropolitano en el año 2012.</a:t>
            </a:r>
          </a:p>
          <a:p>
            <a:pPr algn="just">
              <a:lnSpc>
                <a:spcPts val="2825"/>
              </a:lnSpc>
            </a:pPr>
            <a:endParaRPr lang="en-US" sz="2500">
              <a:solidFill>
                <a:srgbClr val="3D4E62"/>
              </a:solidFill>
              <a:latin typeface="Montserrat Light"/>
            </a:endParaRPr>
          </a:p>
          <a:p>
            <a:pPr algn="just">
              <a:lnSpc>
                <a:spcPts val="2825"/>
              </a:lnSpc>
            </a:pPr>
            <a:r>
              <a:rPr lang="en-US" sz="2500">
                <a:solidFill>
                  <a:srgbClr val="3D4E62"/>
                </a:solidFill>
                <a:latin typeface="Montserrat Light"/>
              </a:rPr>
              <a:t> Este convenio de colaboracion da vida al programa Yo Trabajo PsD, que se forja como el primer acercamiento de FOSIS  a la inclusion. Es en este contexto que al año siguiente surge el Programa Yo Emprendo Semilla Psd  dirigido a 40 personas en situacion de discapacidad, proyecto financiado por SENADIS y ejecutado por FOSIS RM. </a:t>
            </a:r>
          </a:p>
          <a:p>
            <a:pPr algn="just">
              <a:lnSpc>
                <a:spcPts val="2825"/>
              </a:lnSpc>
            </a:pPr>
            <a:r>
              <a:rPr lang="en-US" sz="2500">
                <a:solidFill>
                  <a:srgbClr val="3D4E62"/>
                </a:solidFill>
                <a:latin typeface="Montserrat Light"/>
              </a:rPr>
              <a:t>Durante los  años posteriores y hasta la fecha este programa se ha consagrado como parte importante  de la oferta programatica de FOSIS. En la actualidad se ejecuta la novena version del programa que atiende 90 personas en situacion de discapacidad y/o cuidadores de la RM.</a:t>
            </a:r>
          </a:p>
          <a:p>
            <a:pPr algn="just">
              <a:lnSpc>
                <a:spcPts val="2825"/>
              </a:lnSpc>
            </a:pPr>
            <a:endParaRPr lang="en-US" sz="2500">
              <a:solidFill>
                <a:srgbClr val="3D4E62"/>
              </a:solidFill>
              <a:latin typeface="Montserrat Light"/>
            </a:endParaRPr>
          </a:p>
          <a:p>
            <a:pPr algn="just">
              <a:lnSpc>
                <a:spcPts val="2825"/>
              </a:lnSpc>
            </a:pPr>
            <a:r>
              <a:rPr lang="en-US" sz="2500">
                <a:solidFill>
                  <a:srgbClr val="3D4E62"/>
                </a:solidFill>
                <a:latin typeface="Montserrat Light"/>
              </a:rPr>
              <a:t>En esta oportunidad presentaremos el perfil de los participantes, los principales resultados de la intervención, aprendizajes y experiencias generadas en este largo camino hacia la inclusion.  </a:t>
            </a:r>
          </a:p>
          <a:p>
            <a:pPr algn="just">
              <a:lnSpc>
                <a:spcPts val="2825"/>
              </a:lnSpc>
            </a:pPr>
            <a:endParaRPr lang="en-US" sz="2500">
              <a:solidFill>
                <a:srgbClr val="3D4E62"/>
              </a:solidFill>
              <a:latin typeface="Montserrat Light"/>
            </a:endParaRPr>
          </a:p>
          <a:p>
            <a:pPr algn="just">
              <a:lnSpc>
                <a:spcPts val="2825"/>
              </a:lnSpc>
            </a:pPr>
            <a:endParaRPr lang="en-US" sz="2500">
              <a:solidFill>
                <a:srgbClr val="3D4E62"/>
              </a:solidFill>
              <a:latin typeface="Montserrat Light"/>
            </a:endParaRPr>
          </a:p>
          <a:p>
            <a:pPr algn="just">
              <a:lnSpc>
                <a:spcPts val="2825"/>
              </a:lnSpc>
            </a:pPr>
            <a:endParaRPr lang="en-US" sz="2500">
              <a:solidFill>
                <a:srgbClr val="3D4E62"/>
              </a:solidFill>
              <a:latin typeface="Montserrat Light"/>
            </a:endParaRPr>
          </a:p>
        </p:txBody>
      </p:sp>
      <p:sp>
        <p:nvSpPr>
          <p:cNvPr id="3" name="AutoShape 3"/>
          <p:cNvSpPr/>
          <p:nvPr/>
        </p:nvSpPr>
        <p:spPr>
          <a:xfrm>
            <a:off x="2184803" y="9411745"/>
            <a:ext cx="15074497" cy="51250"/>
          </a:xfrm>
          <a:prstGeom prst="rect">
            <a:avLst/>
          </a:prstGeom>
          <a:solidFill>
            <a:srgbClr val="3D4E62"/>
          </a:solidFill>
        </p:spPr>
      </p:sp>
      <p:grpSp>
        <p:nvGrpSpPr>
          <p:cNvPr id="4" name="Group 4"/>
          <p:cNvGrpSpPr/>
          <p:nvPr/>
        </p:nvGrpSpPr>
        <p:grpSpPr>
          <a:xfrm>
            <a:off x="11629769" y="69822"/>
            <a:ext cx="5380064" cy="1412903"/>
            <a:chOff x="0" y="0"/>
            <a:chExt cx="7173419" cy="1883870"/>
          </a:xfrm>
        </p:grpSpPr>
        <p:sp>
          <p:nvSpPr>
            <p:cNvPr id="5" name="TextBox 5"/>
            <p:cNvSpPr txBox="1"/>
            <p:nvPr/>
          </p:nvSpPr>
          <p:spPr>
            <a:xfrm>
              <a:off x="0" y="0"/>
              <a:ext cx="7173419" cy="1117344"/>
            </a:xfrm>
            <a:prstGeom prst="rect">
              <a:avLst/>
            </a:prstGeom>
          </p:spPr>
          <p:txBody>
            <a:bodyPr lIns="0" tIns="0" rIns="0" bIns="0" rtlCol="0" anchor="t">
              <a:spAutoFit/>
            </a:bodyPr>
            <a:lstStyle/>
            <a:p>
              <a:pPr algn="r">
                <a:lnSpc>
                  <a:spcPts val="6652"/>
                </a:lnSpc>
              </a:pPr>
              <a:r>
                <a:rPr lang="en-US" sz="5543" spc="-55">
                  <a:solidFill>
                    <a:srgbClr val="3D4E62"/>
                  </a:solidFill>
                  <a:latin typeface="Abril Fatface"/>
                </a:rPr>
                <a:t>Contexto </a:t>
              </a:r>
            </a:p>
          </p:txBody>
        </p:sp>
        <p:sp>
          <p:nvSpPr>
            <p:cNvPr id="6" name="AutoShape 6"/>
            <p:cNvSpPr/>
            <p:nvPr/>
          </p:nvSpPr>
          <p:spPr>
            <a:xfrm>
              <a:off x="6777290" y="1725418"/>
              <a:ext cx="396129" cy="158452"/>
            </a:xfrm>
            <a:prstGeom prst="rect">
              <a:avLst/>
            </a:prstGeom>
            <a:solidFill>
              <a:srgbClr val="3D4E62"/>
            </a:solidFill>
          </p:spPr>
        </p:sp>
      </p:grpSp>
      <p:grpSp>
        <p:nvGrpSpPr>
          <p:cNvPr id="7" name="Group 7"/>
          <p:cNvGrpSpPr>
            <a:grpSpLocks noChangeAspect="1"/>
          </p:cNvGrpSpPr>
          <p:nvPr/>
        </p:nvGrpSpPr>
        <p:grpSpPr>
          <a:xfrm>
            <a:off x="2060065" y="1251062"/>
            <a:ext cx="4826897" cy="7455682"/>
            <a:chOff x="0" y="0"/>
            <a:chExt cx="2192020" cy="3385820"/>
          </a:xfrm>
        </p:grpSpPr>
        <p:sp>
          <p:nvSpPr>
            <p:cNvPr id="8" name="Freeform 8"/>
            <p:cNvSpPr/>
            <p:nvPr/>
          </p:nvSpPr>
          <p:spPr>
            <a:xfrm>
              <a:off x="1270" y="-1"/>
              <a:ext cx="2194560" cy="3388362"/>
            </a:xfrm>
            <a:custGeom>
              <a:avLst/>
              <a:gdLst/>
              <a:ahLst/>
              <a:cxnLst/>
              <a:rect l="l" t="t" r="r" b="b"/>
              <a:pathLst>
                <a:path w="2194560" h="3388362">
                  <a:moveTo>
                    <a:pt x="3810" y="317501"/>
                  </a:moveTo>
                  <a:cubicBezTo>
                    <a:pt x="13970" y="425451"/>
                    <a:pt x="16510" y="533401"/>
                    <a:pt x="17780" y="642621"/>
                  </a:cubicBezTo>
                  <a:cubicBezTo>
                    <a:pt x="24130" y="1036321"/>
                    <a:pt x="21590" y="1430021"/>
                    <a:pt x="17780" y="1823721"/>
                  </a:cubicBezTo>
                  <a:cubicBezTo>
                    <a:pt x="13970" y="2218691"/>
                    <a:pt x="8890" y="2613661"/>
                    <a:pt x="8890" y="3009901"/>
                  </a:cubicBezTo>
                  <a:cubicBezTo>
                    <a:pt x="8890" y="3013711"/>
                    <a:pt x="8890" y="3017521"/>
                    <a:pt x="7620" y="3021331"/>
                  </a:cubicBezTo>
                  <a:cubicBezTo>
                    <a:pt x="11430" y="3022601"/>
                    <a:pt x="15240" y="3025141"/>
                    <a:pt x="19050" y="3027681"/>
                  </a:cubicBezTo>
                  <a:cubicBezTo>
                    <a:pt x="24130" y="3031491"/>
                    <a:pt x="27940" y="3037841"/>
                    <a:pt x="33020" y="3044191"/>
                  </a:cubicBezTo>
                  <a:cubicBezTo>
                    <a:pt x="44450" y="3058161"/>
                    <a:pt x="55880" y="3072131"/>
                    <a:pt x="66040" y="3086101"/>
                  </a:cubicBezTo>
                  <a:cubicBezTo>
                    <a:pt x="77470" y="3102611"/>
                    <a:pt x="88900" y="3117851"/>
                    <a:pt x="100330" y="3134361"/>
                  </a:cubicBezTo>
                  <a:cubicBezTo>
                    <a:pt x="105410" y="3141981"/>
                    <a:pt x="110490" y="3149601"/>
                    <a:pt x="115570" y="3155951"/>
                  </a:cubicBezTo>
                  <a:cubicBezTo>
                    <a:pt x="119380" y="3161031"/>
                    <a:pt x="125730" y="3163571"/>
                    <a:pt x="129540" y="3167381"/>
                  </a:cubicBezTo>
                  <a:cubicBezTo>
                    <a:pt x="142240" y="3177541"/>
                    <a:pt x="156210" y="3187701"/>
                    <a:pt x="168910" y="3197861"/>
                  </a:cubicBezTo>
                  <a:cubicBezTo>
                    <a:pt x="181610" y="3208021"/>
                    <a:pt x="194310" y="3216911"/>
                    <a:pt x="209550" y="3223261"/>
                  </a:cubicBezTo>
                  <a:cubicBezTo>
                    <a:pt x="243840" y="3238501"/>
                    <a:pt x="276860" y="3255011"/>
                    <a:pt x="311150" y="3270251"/>
                  </a:cubicBezTo>
                  <a:cubicBezTo>
                    <a:pt x="330200" y="3279141"/>
                    <a:pt x="349250" y="3286761"/>
                    <a:pt x="369570" y="3295651"/>
                  </a:cubicBezTo>
                  <a:cubicBezTo>
                    <a:pt x="370840" y="3296921"/>
                    <a:pt x="374650" y="3295651"/>
                    <a:pt x="375920" y="3295651"/>
                  </a:cubicBezTo>
                  <a:lnTo>
                    <a:pt x="383540" y="3295651"/>
                  </a:lnTo>
                  <a:lnTo>
                    <a:pt x="384810" y="3296921"/>
                  </a:lnTo>
                  <a:cubicBezTo>
                    <a:pt x="387350" y="3290571"/>
                    <a:pt x="389890" y="3285491"/>
                    <a:pt x="393700" y="3279141"/>
                  </a:cubicBezTo>
                  <a:cubicBezTo>
                    <a:pt x="397510" y="3274061"/>
                    <a:pt x="400050" y="3265171"/>
                    <a:pt x="408940" y="3265171"/>
                  </a:cubicBezTo>
                  <a:cubicBezTo>
                    <a:pt x="408940" y="3265171"/>
                    <a:pt x="410210" y="3265171"/>
                    <a:pt x="410210" y="3263901"/>
                  </a:cubicBezTo>
                  <a:cubicBezTo>
                    <a:pt x="414020" y="3257551"/>
                    <a:pt x="420370" y="3256281"/>
                    <a:pt x="427990" y="3255011"/>
                  </a:cubicBezTo>
                  <a:cubicBezTo>
                    <a:pt x="435610" y="3253741"/>
                    <a:pt x="441960" y="3249931"/>
                    <a:pt x="448310" y="3247391"/>
                  </a:cubicBezTo>
                  <a:cubicBezTo>
                    <a:pt x="449580" y="3247391"/>
                    <a:pt x="449580" y="3246121"/>
                    <a:pt x="450850" y="3246121"/>
                  </a:cubicBezTo>
                  <a:cubicBezTo>
                    <a:pt x="459740" y="3248661"/>
                    <a:pt x="466090" y="3242311"/>
                    <a:pt x="473710" y="3239771"/>
                  </a:cubicBezTo>
                  <a:lnTo>
                    <a:pt x="474980" y="3239771"/>
                  </a:lnTo>
                  <a:cubicBezTo>
                    <a:pt x="482600" y="3239771"/>
                    <a:pt x="488950" y="3235961"/>
                    <a:pt x="496570" y="3234691"/>
                  </a:cubicBezTo>
                  <a:cubicBezTo>
                    <a:pt x="502920" y="3233421"/>
                    <a:pt x="509270" y="3233421"/>
                    <a:pt x="515620" y="3229611"/>
                  </a:cubicBezTo>
                  <a:cubicBezTo>
                    <a:pt x="521970" y="3225801"/>
                    <a:pt x="529590" y="3223261"/>
                    <a:pt x="535940" y="3220721"/>
                  </a:cubicBezTo>
                  <a:cubicBezTo>
                    <a:pt x="542290" y="3218181"/>
                    <a:pt x="548640" y="3216911"/>
                    <a:pt x="554990" y="3214371"/>
                  </a:cubicBezTo>
                  <a:lnTo>
                    <a:pt x="561340" y="3214371"/>
                  </a:lnTo>
                  <a:cubicBezTo>
                    <a:pt x="567690" y="3214371"/>
                    <a:pt x="572770" y="3214371"/>
                    <a:pt x="577850" y="3210561"/>
                  </a:cubicBezTo>
                  <a:lnTo>
                    <a:pt x="580390" y="3210561"/>
                  </a:lnTo>
                  <a:cubicBezTo>
                    <a:pt x="586740" y="3210561"/>
                    <a:pt x="594360" y="3211831"/>
                    <a:pt x="600710" y="3211831"/>
                  </a:cubicBezTo>
                  <a:lnTo>
                    <a:pt x="605790" y="3211831"/>
                  </a:lnTo>
                  <a:cubicBezTo>
                    <a:pt x="612140" y="3210561"/>
                    <a:pt x="614680" y="3215641"/>
                    <a:pt x="618490" y="3218181"/>
                  </a:cubicBezTo>
                  <a:cubicBezTo>
                    <a:pt x="624840" y="3225801"/>
                    <a:pt x="632460" y="3227071"/>
                    <a:pt x="642620" y="3225801"/>
                  </a:cubicBezTo>
                  <a:cubicBezTo>
                    <a:pt x="651510" y="3224531"/>
                    <a:pt x="659130" y="3223261"/>
                    <a:pt x="668020" y="3223261"/>
                  </a:cubicBezTo>
                  <a:cubicBezTo>
                    <a:pt x="671830" y="3223261"/>
                    <a:pt x="676910" y="3224531"/>
                    <a:pt x="680720" y="3225801"/>
                  </a:cubicBezTo>
                  <a:cubicBezTo>
                    <a:pt x="684530" y="3227071"/>
                    <a:pt x="687070" y="3228341"/>
                    <a:pt x="690880" y="3229611"/>
                  </a:cubicBezTo>
                  <a:lnTo>
                    <a:pt x="694690" y="3233421"/>
                  </a:lnTo>
                  <a:cubicBezTo>
                    <a:pt x="694690" y="3233421"/>
                    <a:pt x="695960" y="3237231"/>
                    <a:pt x="697230" y="3238501"/>
                  </a:cubicBezTo>
                  <a:cubicBezTo>
                    <a:pt x="699770" y="3239771"/>
                    <a:pt x="702310" y="3239771"/>
                    <a:pt x="703580" y="3241041"/>
                  </a:cubicBezTo>
                  <a:lnTo>
                    <a:pt x="704850" y="3242311"/>
                  </a:lnTo>
                  <a:cubicBezTo>
                    <a:pt x="711200" y="3238501"/>
                    <a:pt x="713740" y="3244851"/>
                    <a:pt x="717550" y="3246121"/>
                  </a:cubicBezTo>
                  <a:cubicBezTo>
                    <a:pt x="722630" y="3248661"/>
                    <a:pt x="726440" y="3251201"/>
                    <a:pt x="731520" y="3255011"/>
                  </a:cubicBezTo>
                  <a:cubicBezTo>
                    <a:pt x="731520" y="3253741"/>
                    <a:pt x="731520" y="3252471"/>
                    <a:pt x="732790" y="3251201"/>
                  </a:cubicBezTo>
                  <a:cubicBezTo>
                    <a:pt x="740410" y="3252471"/>
                    <a:pt x="749300" y="3252471"/>
                    <a:pt x="756920" y="3257551"/>
                  </a:cubicBezTo>
                  <a:cubicBezTo>
                    <a:pt x="758190" y="3255011"/>
                    <a:pt x="760730" y="3252471"/>
                    <a:pt x="763270" y="3249931"/>
                  </a:cubicBezTo>
                  <a:cubicBezTo>
                    <a:pt x="763270" y="3249931"/>
                    <a:pt x="763270" y="3248661"/>
                    <a:pt x="764540" y="3248661"/>
                  </a:cubicBezTo>
                  <a:cubicBezTo>
                    <a:pt x="770890" y="3247391"/>
                    <a:pt x="774700" y="3243581"/>
                    <a:pt x="775970" y="3237231"/>
                  </a:cubicBezTo>
                  <a:cubicBezTo>
                    <a:pt x="777240" y="3234691"/>
                    <a:pt x="777240" y="3232151"/>
                    <a:pt x="777240" y="3230881"/>
                  </a:cubicBezTo>
                  <a:cubicBezTo>
                    <a:pt x="782320" y="3228341"/>
                    <a:pt x="786130" y="3225801"/>
                    <a:pt x="791210" y="3223261"/>
                  </a:cubicBezTo>
                  <a:lnTo>
                    <a:pt x="791210" y="3220721"/>
                  </a:lnTo>
                  <a:cubicBezTo>
                    <a:pt x="787400" y="3214371"/>
                    <a:pt x="787400" y="3213101"/>
                    <a:pt x="793750" y="3210561"/>
                  </a:cubicBezTo>
                  <a:cubicBezTo>
                    <a:pt x="795020" y="3209291"/>
                    <a:pt x="795020" y="3208021"/>
                    <a:pt x="796290" y="3208021"/>
                  </a:cubicBezTo>
                  <a:cubicBezTo>
                    <a:pt x="798830" y="3206751"/>
                    <a:pt x="801370" y="3205481"/>
                    <a:pt x="802640" y="3204211"/>
                  </a:cubicBezTo>
                  <a:cubicBezTo>
                    <a:pt x="802640" y="3204211"/>
                    <a:pt x="802640" y="3205481"/>
                    <a:pt x="803910" y="3205481"/>
                  </a:cubicBezTo>
                  <a:lnTo>
                    <a:pt x="803910" y="3202941"/>
                  </a:lnTo>
                  <a:cubicBezTo>
                    <a:pt x="811530" y="3200401"/>
                    <a:pt x="819150" y="3197861"/>
                    <a:pt x="826770" y="3194051"/>
                  </a:cubicBezTo>
                  <a:cubicBezTo>
                    <a:pt x="830580" y="3191511"/>
                    <a:pt x="834390" y="3190241"/>
                    <a:pt x="839470" y="3192781"/>
                  </a:cubicBezTo>
                  <a:cubicBezTo>
                    <a:pt x="842010" y="3194051"/>
                    <a:pt x="844550" y="3192781"/>
                    <a:pt x="847090" y="3191511"/>
                  </a:cubicBezTo>
                  <a:cubicBezTo>
                    <a:pt x="853440" y="3188971"/>
                    <a:pt x="859790" y="3187701"/>
                    <a:pt x="866140" y="3185161"/>
                  </a:cubicBezTo>
                  <a:cubicBezTo>
                    <a:pt x="871220" y="3183891"/>
                    <a:pt x="875030" y="3181351"/>
                    <a:pt x="880110" y="3178811"/>
                  </a:cubicBezTo>
                  <a:cubicBezTo>
                    <a:pt x="880110" y="3178811"/>
                    <a:pt x="881380" y="3176271"/>
                    <a:pt x="880110" y="3175001"/>
                  </a:cubicBezTo>
                  <a:cubicBezTo>
                    <a:pt x="880110" y="3173731"/>
                    <a:pt x="878840" y="3171191"/>
                    <a:pt x="878840" y="3169921"/>
                  </a:cubicBezTo>
                  <a:cubicBezTo>
                    <a:pt x="882650" y="3167381"/>
                    <a:pt x="885190" y="3164841"/>
                    <a:pt x="887730" y="3164841"/>
                  </a:cubicBezTo>
                  <a:cubicBezTo>
                    <a:pt x="891540" y="3163571"/>
                    <a:pt x="896620" y="3163571"/>
                    <a:pt x="901700" y="3162301"/>
                  </a:cubicBezTo>
                  <a:cubicBezTo>
                    <a:pt x="905510" y="3150871"/>
                    <a:pt x="913130" y="3148331"/>
                    <a:pt x="922020" y="3152141"/>
                  </a:cubicBezTo>
                  <a:lnTo>
                    <a:pt x="924560" y="3149601"/>
                  </a:lnTo>
                  <a:cubicBezTo>
                    <a:pt x="925830" y="3150871"/>
                    <a:pt x="925830" y="3150871"/>
                    <a:pt x="925830" y="3152141"/>
                  </a:cubicBezTo>
                  <a:cubicBezTo>
                    <a:pt x="929640" y="3149601"/>
                    <a:pt x="933450" y="3147061"/>
                    <a:pt x="937260" y="3145791"/>
                  </a:cubicBezTo>
                  <a:cubicBezTo>
                    <a:pt x="941070" y="3143251"/>
                    <a:pt x="944880" y="3140711"/>
                    <a:pt x="949960" y="3143251"/>
                  </a:cubicBezTo>
                  <a:cubicBezTo>
                    <a:pt x="949960" y="3136901"/>
                    <a:pt x="953770" y="3136901"/>
                    <a:pt x="957580" y="3138171"/>
                  </a:cubicBezTo>
                  <a:cubicBezTo>
                    <a:pt x="960120" y="3138171"/>
                    <a:pt x="963930" y="3136901"/>
                    <a:pt x="966470" y="3135632"/>
                  </a:cubicBezTo>
                  <a:cubicBezTo>
                    <a:pt x="967740" y="3135632"/>
                    <a:pt x="970280" y="3134361"/>
                    <a:pt x="971550" y="3135632"/>
                  </a:cubicBezTo>
                  <a:cubicBezTo>
                    <a:pt x="976630" y="3139442"/>
                    <a:pt x="984250" y="3140711"/>
                    <a:pt x="989330" y="3147061"/>
                  </a:cubicBezTo>
                  <a:cubicBezTo>
                    <a:pt x="993140" y="3152141"/>
                    <a:pt x="999490" y="3154682"/>
                    <a:pt x="1002030" y="3162301"/>
                  </a:cubicBezTo>
                  <a:cubicBezTo>
                    <a:pt x="1003300" y="3164841"/>
                    <a:pt x="1008380" y="3167381"/>
                    <a:pt x="1010920" y="3168651"/>
                  </a:cubicBezTo>
                  <a:cubicBezTo>
                    <a:pt x="1010920" y="3168651"/>
                    <a:pt x="1012190" y="3168651"/>
                    <a:pt x="1013460" y="3169921"/>
                  </a:cubicBezTo>
                  <a:cubicBezTo>
                    <a:pt x="1014730" y="3173732"/>
                    <a:pt x="1018540" y="3172461"/>
                    <a:pt x="1021080" y="3171192"/>
                  </a:cubicBezTo>
                  <a:cubicBezTo>
                    <a:pt x="1023620" y="3171192"/>
                    <a:pt x="1026160" y="3169921"/>
                    <a:pt x="1027430" y="3173732"/>
                  </a:cubicBezTo>
                  <a:cubicBezTo>
                    <a:pt x="1027430" y="3175002"/>
                    <a:pt x="1031240" y="3176271"/>
                    <a:pt x="1032510" y="3177542"/>
                  </a:cubicBezTo>
                  <a:cubicBezTo>
                    <a:pt x="1036320" y="3180082"/>
                    <a:pt x="1040130" y="3182621"/>
                    <a:pt x="1042670" y="3185162"/>
                  </a:cubicBezTo>
                  <a:cubicBezTo>
                    <a:pt x="1043940" y="3186432"/>
                    <a:pt x="1045210" y="3187702"/>
                    <a:pt x="1045210" y="3188972"/>
                  </a:cubicBezTo>
                  <a:cubicBezTo>
                    <a:pt x="1045210" y="3192782"/>
                    <a:pt x="1049020" y="3195322"/>
                    <a:pt x="1052830" y="3195322"/>
                  </a:cubicBezTo>
                  <a:cubicBezTo>
                    <a:pt x="1057910" y="3196592"/>
                    <a:pt x="1061720" y="3196592"/>
                    <a:pt x="1066800" y="3197862"/>
                  </a:cubicBezTo>
                  <a:cubicBezTo>
                    <a:pt x="1068070" y="3197862"/>
                    <a:pt x="1068070" y="3200402"/>
                    <a:pt x="1069340" y="3200402"/>
                  </a:cubicBezTo>
                  <a:cubicBezTo>
                    <a:pt x="1070610" y="3202942"/>
                    <a:pt x="1071880" y="3206752"/>
                    <a:pt x="1076960" y="3204212"/>
                  </a:cubicBezTo>
                  <a:cubicBezTo>
                    <a:pt x="1079500" y="3202942"/>
                    <a:pt x="1087120" y="3205482"/>
                    <a:pt x="1088390" y="3208022"/>
                  </a:cubicBezTo>
                  <a:cubicBezTo>
                    <a:pt x="1090930" y="3216912"/>
                    <a:pt x="1099820" y="3216912"/>
                    <a:pt x="1106170" y="3219452"/>
                  </a:cubicBezTo>
                  <a:cubicBezTo>
                    <a:pt x="1107440" y="3219452"/>
                    <a:pt x="1108710" y="3219452"/>
                    <a:pt x="1108710" y="3220722"/>
                  </a:cubicBezTo>
                  <a:cubicBezTo>
                    <a:pt x="1112520" y="3225802"/>
                    <a:pt x="1117600" y="3227072"/>
                    <a:pt x="1122680" y="3229612"/>
                  </a:cubicBezTo>
                  <a:cubicBezTo>
                    <a:pt x="1127760" y="3232152"/>
                    <a:pt x="1132840" y="3237232"/>
                    <a:pt x="1137920" y="3242312"/>
                  </a:cubicBezTo>
                  <a:lnTo>
                    <a:pt x="1144270" y="3248662"/>
                  </a:lnTo>
                  <a:cubicBezTo>
                    <a:pt x="1145540" y="3249932"/>
                    <a:pt x="1146810" y="3249932"/>
                    <a:pt x="1148080" y="3249932"/>
                  </a:cubicBezTo>
                  <a:cubicBezTo>
                    <a:pt x="1151890" y="3249932"/>
                    <a:pt x="1155700" y="3248662"/>
                    <a:pt x="1158240" y="3252472"/>
                  </a:cubicBezTo>
                  <a:cubicBezTo>
                    <a:pt x="1158240" y="3252472"/>
                    <a:pt x="1159510" y="3253742"/>
                    <a:pt x="1160780" y="3253742"/>
                  </a:cubicBezTo>
                  <a:cubicBezTo>
                    <a:pt x="1170940" y="3252472"/>
                    <a:pt x="1177290" y="3258822"/>
                    <a:pt x="1183640" y="3265172"/>
                  </a:cubicBezTo>
                  <a:cubicBezTo>
                    <a:pt x="1186180" y="3267712"/>
                    <a:pt x="1191260" y="3268982"/>
                    <a:pt x="1193800" y="3268982"/>
                  </a:cubicBezTo>
                  <a:cubicBezTo>
                    <a:pt x="1201420" y="3271522"/>
                    <a:pt x="1210310" y="3272792"/>
                    <a:pt x="1216660" y="3277872"/>
                  </a:cubicBezTo>
                  <a:cubicBezTo>
                    <a:pt x="1220470" y="3280412"/>
                    <a:pt x="1225550" y="3284222"/>
                    <a:pt x="1229360" y="3284222"/>
                  </a:cubicBezTo>
                  <a:cubicBezTo>
                    <a:pt x="1235710" y="3284222"/>
                    <a:pt x="1238250" y="3289302"/>
                    <a:pt x="1240790" y="3293112"/>
                  </a:cubicBezTo>
                  <a:cubicBezTo>
                    <a:pt x="1248410" y="3294382"/>
                    <a:pt x="1256030" y="3294382"/>
                    <a:pt x="1259840" y="3302002"/>
                  </a:cubicBezTo>
                  <a:cubicBezTo>
                    <a:pt x="1259840" y="3303272"/>
                    <a:pt x="1261110" y="3303272"/>
                    <a:pt x="1262380" y="3303272"/>
                  </a:cubicBezTo>
                  <a:cubicBezTo>
                    <a:pt x="1267460" y="3304542"/>
                    <a:pt x="1272540" y="3305812"/>
                    <a:pt x="1277620" y="3308352"/>
                  </a:cubicBezTo>
                  <a:cubicBezTo>
                    <a:pt x="1280160" y="3309622"/>
                    <a:pt x="1282700" y="3312162"/>
                    <a:pt x="1286510" y="3314702"/>
                  </a:cubicBezTo>
                  <a:cubicBezTo>
                    <a:pt x="1287780" y="3314702"/>
                    <a:pt x="1287780" y="3315972"/>
                    <a:pt x="1289050" y="3315972"/>
                  </a:cubicBezTo>
                  <a:cubicBezTo>
                    <a:pt x="1297940" y="3315972"/>
                    <a:pt x="1300480" y="3322322"/>
                    <a:pt x="1305560" y="3327402"/>
                  </a:cubicBezTo>
                  <a:cubicBezTo>
                    <a:pt x="1313180" y="3333752"/>
                    <a:pt x="1322070" y="3340102"/>
                    <a:pt x="1328420" y="3347722"/>
                  </a:cubicBezTo>
                  <a:cubicBezTo>
                    <a:pt x="1332230" y="3352802"/>
                    <a:pt x="1338580" y="3355342"/>
                    <a:pt x="1342390" y="3357882"/>
                  </a:cubicBezTo>
                  <a:lnTo>
                    <a:pt x="1350010" y="3361692"/>
                  </a:lnTo>
                  <a:cubicBezTo>
                    <a:pt x="1352550" y="3364232"/>
                    <a:pt x="1355090" y="3366772"/>
                    <a:pt x="1358900" y="3369312"/>
                  </a:cubicBezTo>
                  <a:cubicBezTo>
                    <a:pt x="1362710" y="3370582"/>
                    <a:pt x="1363980" y="3375662"/>
                    <a:pt x="1369060" y="3374392"/>
                  </a:cubicBezTo>
                  <a:cubicBezTo>
                    <a:pt x="1371600" y="3374392"/>
                    <a:pt x="1374140" y="3375662"/>
                    <a:pt x="1376680" y="3376932"/>
                  </a:cubicBezTo>
                  <a:cubicBezTo>
                    <a:pt x="1380490" y="3379472"/>
                    <a:pt x="1381760" y="3382012"/>
                    <a:pt x="1386840" y="3382012"/>
                  </a:cubicBezTo>
                  <a:cubicBezTo>
                    <a:pt x="1389380" y="3382012"/>
                    <a:pt x="1391920" y="3384552"/>
                    <a:pt x="1393190" y="3385822"/>
                  </a:cubicBezTo>
                  <a:cubicBezTo>
                    <a:pt x="1399540" y="3388362"/>
                    <a:pt x="1405890" y="3388362"/>
                    <a:pt x="1409700" y="3380742"/>
                  </a:cubicBezTo>
                  <a:lnTo>
                    <a:pt x="1410970" y="3379472"/>
                  </a:lnTo>
                  <a:cubicBezTo>
                    <a:pt x="1416050" y="3382012"/>
                    <a:pt x="1416050" y="3376932"/>
                    <a:pt x="1417320" y="3374392"/>
                  </a:cubicBezTo>
                  <a:cubicBezTo>
                    <a:pt x="1418590" y="3373122"/>
                    <a:pt x="1421130" y="3371852"/>
                    <a:pt x="1422400" y="3370582"/>
                  </a:cubicBezTo>
                  <a:cubicBezTo>
                    <a:pt x="1424940" y="3368042"/>
                    <a:pt x="1427480" y="3366772"/>
                    <a:pt x="1431290" y="3364232"/>
                  </a:cubicBezTo>
                  <a:cubicBezTo>
                    <a:pt x="1432560" y="3362962"/>
                    <a:pt x="1435100" y="3361692"/>
                    <a:pt x="1436370" y="3361692"/>
                  </a:cubicBezTo>
                  <a:cubicBezTo>
                    <a:pt x="1442720" y="3361692"/>
                    <a:pt x="1446530" y="3359152"/>
                    <a:pt x="1451610" y="3354072"/>
                  </a:cubicBezTo>
                  <a:cubicBezTo>
                    <a:pt x="1455420" y="3350262"/>
                    <a:pt x="1461770" y="3347722"/>
                    <a:pt x="1466850" y="3345182"/>
                  </a:cubicBezTo>
                  <a:cubicBezTo>
                    <a:pt x="1471930" y="3342642"/>
                    <a:pt x="1477010" y="3340102"/>
                    <a:pt x="1483360" y="3338832"/>
                  </a:cubicBezTo>
                  <a:cubicBezTo>
                    <a:pt x="1487170" y="3337562"/>
                    <a:pt x="1490980" y="3337562"/>
                    <a:pt x="1494790" y="3337562"/>
                  </a:cubicBezTo>
                  <a:lnTo>
                    <a:pt x="1497330" y="3337562"/>
                  </a:lnTo>
                  <a:cubicBezTo>
                    <a:pt x="1502410" y="3335021"/>
                    <a:pt x="1507490" y="3331212"/>
                    <a:pt x="1513840" y="3328671"/>
                  </a:cubicBezTo>
                  <a:lnTo>
                    <a:pt x="1517650" y="3328671"/>
                  </a:lnTo>
                  <a:cubicBezTo>
                    <a:pt x="1524000" y="3331212"/>
                    <a:pt x="1530350" y="3331212"/>
                    <a:pt x="1536700" y="3326131"/>
                  </a:cubicBezTo>
                  <a:cubicBezTo>
                    <a:pt x="1537970" y="3324861"/>
                    <a:pt x="1540510" y="3323591"/>
                    <a:pt x="1541780" y="3322321"/>
                  </a:cubicBezTo>
                  <a:cubicBezTo>
                    <a:pt x="1548130" y="3324862"/>
                    <a:pt x="1554480" y="3329942"/>
                    <a:pt x="1562100" y="3329942"/>
                  </a:cubicBezTo>
                  <a:cubicBezTo>
                    <a:pt x="1564640" y="3329942"/>
                    <a:pt x="1568450" y="3328671"/>
                    <a:pt x="1570990" y="3327401"/>
                  </a:cubicBezTo>
                  <a:cubicBezTo>
                    <a:pt x="1576070" y="3327401"/>
                    <a:pt x="1581150" y="3327401"/>
                    <a:pt x="1584960" y="3326131"/>
                  </a:cubicBezTo>
                  <a:cubicBezTo>
                    <a:pt x="1590040" y="3324861"/>
                    <a:pt x="1596390" y="3326131"/>
                    <a:pt x="1601470" y="3323591"/>
                  </a:cubicBezTo>
                  <a:cubicBezTo>
                    <a:pt x="1604010" y="3317241"/>
                    <a:pt x="1605280" y="3317241"/>
                    <a:pt x="1611630" y="3318511"/>
                  </a:cubicBezTo>
                  <a:cubicBezTo>
                    <a:pt x="1619250" y="3319781"/>
                    <a:pt x="1624330" y="3318511"/>
                    <a:pt x="1629410" y="3312161"/>
                  </a:cubicBezTo>
                  <a:cubicBezTo>
                    <a:pt x="1631950" y="3308351"/>
                    <a:pt x="1638300" y="3308351"/>
                    <a:pt x="1642110" y="3305811"/>
                  </a:cubicBezTo>
                  <a:cubicBezTo>
                    <a:pt x="1643380" y="3305811"/>
                    <a:pt x="1644650" y="3304541"/>
                    <a:pt x="1645920" y="3304541"/>
                  </a:cubicBezTo>
                  <a:cubicBezTo>
                    <a:pt x="1648460" y="3303271"/>
                    <a:pt x="1649730" y="3303271"/>
                    <a:pt x="1652270" y="3302001"/>
                  </a:cubicBezTo>
                  <a:cubicBezTo>
                    <a:pt x="1658620" y="3299461"/>
                    <a:pt x="1664970" y="3298191"/>
                    <a:pt x="1671320" y="3294381"/>
                  </a:cubicBezTo>
                  <a:cubicBezTo>
                    <a:pt x="1677670" y="3290571"/>
                    <a:pt x="1682750" y="3288031"/>
                    <a:pt x="1689100" y="3293111"/>
                  </a:cubicBezTo>
                  <a:lnTo>
                    <a:pt x="1691640" y="3293111"/>
                  </a:lnTo>
                  <a:cubicBezTo>
                    <a:pt x="1694180" y="3291841"/>
                    <a:pt x="1695450" y="3291841"/>
                    <a:pt x="1697990" y="3290571"/>
                  </a:cubicBezTo>
                  <a:cubicBezTo>
                    <a:pt x="1697990" y="3286761"/>
                    <a:pt x="1697990" y="3281681"/>
                    <a:pt x="1703070" y="3277871"/>
                  </a:cubicBezTo>
                  <a:cubicBezTo>
                    <a:pt x="1704340" y="3276601"/>
                    <a:pt x="1704340" y="3274061"/>
                    <a:pt x="1706880" y="3272791"/>
                  </a:cubicBezTo>
                  <a:cubicBezTo>
                    <a:pt x="1709420" y="3270251"/>
                    <a:pt x="1713230" y="3270251"/>
                    <a:pt x="1715770" y="3271521"/>
                  </a:cubicBezTo>
                  <a:cubicBezTo>
                    <a:pt x="1717040" y="3272791"/>
                    <a:pt x="1719580" y="3271521"/>
                    <a:pt x="1720849" y="3271521"/>
                  </a:cubicBezTo>
                  <a:cubicBezTo>
                    <a:pt x="1728470" y="3270251"/>
                    <a:pt x="1737360" y="3270251"/>
                    <a:pt x="1744979" y="3268981"/>
                  </a:cubicBezTo>
                  <a:cubicBezTo>
                    <a:pt x="1752599" y="3267710"/>
                    <a:pt x="1760219" y="3266440"/>
                    <a:pt x="1767839" y="3263901"/>
                  </a:cubicBezTo>
                  <a:cubicBezTo>
                    <a:pt x="1772919" y="3261360"/>
                    <a:pt x="1777999" y="3262631"/>
                    <a:pt x="1783079" y="3262631"/>
                  </a:cubicBezTo>
                  <a:cubicBezTo>
                    <a:pt x="1793239" y="3263901"/>
                    <a:pt x="1802129" y="3263901"/>
                    <a:pt x="1811019" y="3258821"/>
                  </a:cubicBezTo>
                  <a:lnTo>
                    <a:pt x="1808479" y="3256281"/>
                  </a:lnTo>
                  <a:cubicBezTo>
                    <a:pt x="1811019" y="3255010"/>
                    <a:pt x="1813559" y="3255010"/>
                    <a:pt x="1817369" y="3255010"/>
                  </a:cubicBezTo>
                  <a:cubicBezTo>
                    <a:pt x="1819909" y="3258820"/>
                    <a:pt x="1823719" y="3256281"/>
                    <a:pt x="1826259" y="3253740"/>
                  </a:cubicBezTo>
                  <a:cubicBezTo>
                    <a:pt x="1830069" y="3249930"/>
                    <a:pt x="1833879" y="3251200"/>
                    <a:pt x="1838959" y="3251200"/>
                  </a:cubicBezTo>
                  <a:cubicBezTo>
                    <a:pt x="1844039" y="3252470"/>
                    <a:pt x="1850389" y="3249930"/>
                    <a:pt x="1856739" y="3248660"/>
                  </a:cubicBezTo>
                  <a:cubicBezTo>
                    <a:pt x="1858009" y="3248660"/>
                    <a:pt x="1859279" y="3246120"/>
                    <a:pt x="1859279" y="3244850"/>
                  </a:cubicBezTo>
                  <a:cubicBezTo>
                    <a:pt x="1861819" y="3244850"/>
                    <a:pt x="1864359" y="3243580"/>
                    <a:pt x="1868169" y="3243580"/>
                  </a:cubicBezTo>
                  <a:lnTo>
                    <a:pt x="1873249" y="3243580"/>
                  </a:lnTo>
                  <a:cubicBezTo>
                    <a:pt x="1878329" y="3246120"/>
                    <a:pt x="1883409" y="3246120"/>
                    <a:pt x="1888489" y="3243580"/>
                  </a:cubicBezTo>
                  <a:cubicBezTo>
                    <a:pt x="1889759" y="3242310"/>
                    <a:pt x="1892299" y="3242310"/>
                    <a:pt x="1893569" y="3242310"/>
                  </a:cubicBezTo>
                  <a:cubicBezTo>
                    <a:pt x="1897379" y="3241040"/>
                    <a:pt x="1901189" y="3242310"/>
                    <a:pt x="1903729" y="3238500"/>
                  </a:cubicBezTo>
                  <a:cubicBezTo>
                    <a:pt x="1904999" y="3237230"/>
                    <a:pt x="1907539" y="3238500"/>
                    <a:pt x="1910079"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399" y="3232150"/>
                    <a:pt x="2063749"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49" y="3258820"/>
                    <a:pt x="2160270" y="3260090"/>
                  </a:cubicBezTo>
                  <a:lnTo>
                    <a:pt x="2161540" y="3260090"/>
                  </a:lnTo>
                  <a:cubicBezTo>
                    <a:pt x="2170430" y="3258820"/>
                    <a:pt x="2179320" y="3261360"/>
                    <a:pt x="2188210" y="3261360"/>
                  </a:cubicBezTo>
                  <a:cubicBezTo>
                    <a:pt x="2189480" y="3035300"/>
                    <a:pt x="2183130" y="2809240"/>
                    <a:pt x="2175510" y="2583181"/>
                  </a:cubicBezTo>
                  <a:cubicBezTo>
                    <a:pt x="2167890" y="2368551"/>
                    <a:pt x="2160270" y="2153920"/>
                    <a:pt x="2159000" y="1939291"/>
                  </a:cubicBezTo>
                  <a:cubicBezTo>
                    <a:pt x="2159000" y="1831341"/>
                    <a:pt x="2160270" y="1724661"/>
                    <a:pt x="2162810" y="1616711"/>
                  </a:cubicBezTo>
                  <a:cubicBezTo>
                    <a:pt x="2166620" y="1508761"/>
                    <a:pt x="2174240" y="1400811"/>
                    <a:pt x="2179320" y="1292861"/>
                  </a:cubicBezTo>
                  <a:cubicBezTo>
                    <a:pt x="2194560" y="951231"/>
                    <a:pt x="2185670" y="608331"/>
                    <a:pt x="2180590" y="266701"/>
                  </a:cubicBezTo>
                  <a:cubicBezTo>
                    <a:pt x="2176780" y="265431"/>
                    <a:pt x="2174240" y="264161"/>
                    <a:pt x="2171700" y="262891"/>
                  </a:cubicBezTo>
                  <a:cubicBezTo>
                    <a:pt x="2167890" y="260351"/>
                    <a:pt x="2164080" y="259081"/>
                    <a:pt x="2159000" y="260351"/>
                  </a:cubicBezTo>
                  <a:lnTo>
                    <a:pt x="2151380" y="260351"/>
                  </a:lnTo>
                  <a:cubicBezTo>
                    <a:pt x="2147570" y="260351"/>
                    <a:pt x="2142490" y="260351"/>
                    <a:pt x="2139950" y="265431"/>
                  </a:cubicBezTo>
                  <a:cubicBezTo>
                    <a:pt x="2139950" y="265431"/>
                    <a:pt x="2138680" y="266701"/>
                    <a:pt x="2137410" y="266701"/>
                  </a:cubicBezTo>
                  <a:lnTo>
                    <a:pt x="2132330" y="266701"/>
                  </a:lnTo>
                  <a:cubicBezTo>
                    <a:pt x="2131060" y="264161"/>
                    <a:pt x="2133600" y="259081"/>
                    <a:pt x="2127250" y="260351"/>
                  </a:cubicBezTo>
                  <a:cubicBezTo>
                    <a:pt x="2124710" y="260351"/>
                    <a:pt x="2120900" y="261621"/>
                    <a:pt x="2118360" y="261621"/>
                  </a:cubicBezTo>
                  <a:lnTo>
                    <a:pt x="2099310" y="261621"/>
                  </a:lnTo>
                  <a:cubicBezTo>
                    <a:pt x="2098040" y="259081"/>
                    <a:pt x="2096770" y="256541"/>
                    <a:pt x="2094230" y="252731"/>
                  </a:cubicBezTo>
                  <a:cubicBezTo>
                    <a:pt x="2092960" y="250191"/>
                    <a:pt x="2091690" y="248921"/>
                    <a:pt x="2087880" y="251461"/>
                  </a:cubicBezTo>
                  <a:cubicBezTo>
                    <a:pt x="2085340" y="252731"/>
                    <a:pt x="2084070" y="252731"/>
                    <a:pt x="2082800" y="250191"/>
                  </a:cubicBezTo>
                  <a:cubicBezTo>
                    <a:pt x="2078990" y="243841"/>
                    <a:pt x="2075180" y="238761"/>
                    <a:pt x="2067560" y="237491"/>
                  </a:cubicBezTo>
                  <a:cubicBezTo>
                    <a:pt x="2066290" y="237491"/>
                    <a:pt x="2065020" y="234950"/>
                    <a:pt x="2063750" y="233681"/>
                  </a:cubicBezTo>
                  <a:cubicBezTo>
                    <a:pt x="2061210" y="231141"/>
                    <a:pt x="2059940" y="228601"/>
                    <a:pt x="2056130" y="228601"/>
                  </a:cubicBezTo>
                  <a:cubicBezTo>
                    <a:pt x="2054860" y="228601"/>
                    <a:pt x="2052320" y="226061"/>
                    <a:pt x="2052320" y="224791"/>
                  </a:cubicBezTo>
                  <a:cubicBezTo>
                    <a:pt x="2051050" y="219711"/>
                    <a:pt x="2051050" y="215901"/>
                    <a:pt x="2051050" y="210821"/>
                  </a:cubicBezTo>
                  <a:cubicBezTo>
                    <a:pt x="2049780" y="205741"/>
                    <a:pt x="2047240" y="200661"/>
                    <a:pt x="2043430" y="198121"/>
                  </a:cubicBezTo>
                  <a:cubicBezTo>
                    <a:pt x="2037080" y="194311"/>
                    <a:pt x="2032000" y="189231"/>
                    <a:pt x="2025650" y="185421"/>
                  </a:cubicBezTo>
                  <a:cubicBezTo>
                    <a:pt x="2024380" y="184151"/>
                    <a:pt x="2021840" y="182881"/>
                    <a:pt x="2019300" y="182881"/>
                  </a:cubicBezTo>
                  <a:cubicBezTo>
                    <a:pt x="2015490" y="181611"/>
                    <a:pt x="2011680" y="180341"/>
                    <a:pt x="2007870" y="180341"/>
                  </a:cubicBezTo>
                  <a:cubicBezTo>
                    <a:pt x="2004060" y="180341"/>
                    <a:pt x="1998980" y="180341"/>
                    <a:pt x="1995170" y="182881"/>
                  </a:cubicBezTo>
                  <a:cubicBezTo>
                    <a:pt x="1987550" y="186691"/>
                    <a:pt x="1981200" y="181611"/>
                    <a:pt x="1974850" y="181611"/>
                  </a:cubicBezTo>
                  <a:cubicBezTo>
                    <a:pt x="1968500" y="180341"/>
                    <a:pt x="1962150" y="177801"/>
                    <a:pt x="1957070" y="176531"/>
                  </a:cubicBezTo>
                  <a:lnTo>
                    <a:pt x="1940560" y="176531"/>
                  </a:lnTo>
                  <a:cubicBezTo>
                    <a:pt x="1926590" y="179071"/>
                    <a:pt x="1915160" y="171451"/>
                    <a:pt x="1901190" y="170181"/>
                  </a:cubicBezTo>
                  <a:cubicBezTo>
                    <a:pt x="1897380" y="170181"/>
                    <a:pt x="1893570" y="166371"/>
                    <a:pt x="1889760" y="163831"/>
                  </a:cubicBezTo>
                  <a:cubicBezTo>
                    <a:pt x="1887220" y="161291"/>
                    <a:pt x="1884680" y="161291"/>
                    <a:pt x="1880870" y="162561"/>
                  </a:cubicBezTo>
                  <a:cubicBezTo>
                    <a:pt x="1875790" y="163831"/>
                    <a:pt x="1870710" y="162561"/>
                    <a:pt x="1865630" y="163831"/>
                  </a:cubicBezTo>
                  <a:cubicBezTo>
                    <a:pt x="1858010" y="166371"/>
                    <a:pt x="1851660" y="160021"/>
                    <a:pt x="1844040" y="160021"/>
                  </a:cubicBezTo>
                  <a:cubicBezTo>
                    <a:pt x="1837690" y="161291"/>
                    <a:pt x="1831340" y="161291"/>
                    <a:pt x="1824990" y="162561"/>
                  </a:cubicBezTo>
                  <a:lnTo>
                    <a:pt x="1809750" y="166371"/>
                  </a:lnTo>
                  <a:cubicBezTo>
                    <a:pt x="1799590" y="171451"/>
                    <a:pt x="1791970" y="165101"/>
                    <a:pt x="1783080" y="162561"/>
                  </a:cubicBezTo>
                  <a:cubicBezTo>
                    <a:pt x="1776730" y="161291"/>
                    <a:pt x="1772920" y="158751"/>
                    <a:pt x="1767840" y="154941"/>
                  </a:cubicBezTo>
                  <a:cubicBezTo>
                    <a:pt x="1762760" y="151131"/>
                    <a:pt x="1757680" y="154941"/>
                    <a:pt x="1753870" y="154941"/>
                  </a:cubicBezTo>
                  <a:cubicBezTo>
                    <a:pt x="1750060" y="154941"/>
                    <a:pt x="1747520" y="158751"/>
                    <a:pt x="1744980" y="160021"/>
                  </a:cubicBezTo>
                  <a:cubicBezTo>
                    <a:pt x="1741170" y="161291"/>
                    <a:pt x="1737360" y="161291"/>
                    <a:pt x="1733550" y="161291"/>
                  </a:cubicBezTo>
                  <a:cubicBezTo>
                    <a:pt x="1729740" y="161291"/>
                    <a:pt x="1724660" y="160021"/>
                    <a:pt x="1720850" y="161291"/>
                  </a:cubicBezTo>
                  <a:cubicBezTo>
                    <a:pt x="1714500" y="163831"/>
                    <a:pt x="1709420" y="167641"/>
                    <a:pt x="1704340" y="170181"/>
                  </a:cubicBezTo>
                  <a:cubicBezTo>
                    <a:pt x="1703070" y="171451"/>
                    <a:pt x="1701800" y="172721"/>
                    <a:pt x="1700530" y="172721"/>
                  </a:cubicBezTo>
                  <a:cubicBezTo>
                    <a:pt x="1691640" y="177801"/>
                    <a:pt x="1681480" y="179071"/>
                    <a:pt x="1670050" y="179071"/>
                  </a:cubicBezTo>
                  <a:cubicBezTo>
                    <a:pt x="1663700" y="179071"/>
                    <a:pt x="1657350" y="179071"/>
                    <a:pt x="1651000" y="177801"/>
                  </a:cubicBezTo>
                  <a:cubicBezTo>
                    <a:pt x="1647190" y="177801"/>
                    <a:pt x="1644650" y="173991"/>
                    <a:pt x="1642110" y="173991"/>
                  </a:cubicBezTo>
                  <a:cubicBezTo>
                    <a:pt x="1633220" y="172720"/>
                    <a:pt x="1625600" y="172720"/>
                    <a:pt x="1616710" y="172720"/>
                  </a:cubicBezTo>
                  <a:cubicBezTo>
                    <a:pt x="1615440" y="172720"/>
                    <a:pt x="1614170" y="173991"/>
                    <a:pt x="1612900" y="173991"/>
                  </a:cubicBezTo>
                  <a:cubicBezTo>
                    <a:pt x="1607820" y="176530"/>
                    <a:pt x="1602740" y="180341"/>
                    <a:pt x="1597660" y="182880"/>
                  </a:cubicBezTo>
                  <a:cubicBezTo>
                    <a:pt x="1588770" y="185420"/>
                    <a:pt x="1579880" y="187960"/>
                    <a:pt x="1570990" y="189230"/>
                  </a:cubicBezTo>
                  <a:lnTo>
                    <a:pt x="1567180" y="189230"/>
                  </a:lnTo>
                  <a:cubicBezTo>
                    <a:pt x="1559560" y="185420"/>
                    <a:pt x="1553210" y="189230"/>
                    <a:pt x="1545590" y="190501"/>
                  </a:cubicBezTo>
                  <a:cubicBezTo>
                    <a:pt x="1537970" y="193041"/>
                    <a:pt x="1530350" y="196851"/>
                    <a:pt x="1522730" y="199391"/>
                  </a:cubicBezTo>
                  <a:cubicBezTo>
                    <a:pt x="1520190" y="200661"/>
                    <a:pt x="1517650" y="199391"/>
                    <a:pt x="1515110" y="198120"/>
                  </a:cubicBezTo>
                  <a:cubicBezTo>
                    <a:pt x="1511300" y="196850"/>
                    <a:pt x="1508760" y="196850"/>
                    <a:pt x="1506220" y="199391"/>
                  </a:cubicBezTo>
                  <a:cubicBezTo>
                    <a:pt x="1504950" y="200661"/>
                    <a:pt x="1503680" y="200661"/>
                    <a:pt x="1502410" y="200661"/>
                  </a:cubicBezTo>
                  <a:cubicBezTo>
                    <a:pt x="1498600" y="201931"/>
                    <a:pt x="1494790" y="201931"/>
                    <a:pt x="1492250" y="203201"/>
                  </a:cubicBezTo>
                  <a:cubicBezTo>
                    <a:pt x="1487170" y="207011"/>
                    <a:pt x="1482090" y="205741"/>
                    <a:pt x="1477010" y="208281"/>
                  </a:cubicBezTo>
                  <a:cubicBezTo>
                    <a:pt x="1471930" y="210821"/>
                    <a:pt x="1466850" y="210821"/>
                    <a:pt x="1463040" y="214631"/>
                  </a:cubicBezTo>
                  <a:cubicBezTo>
                    <a:pt x="1461770" y="215901"/>
                    <a:pt x="1459230" y="215901"/>
                    <a:pt x="1456690" y="215901"/>
                  </a:cubicBezTo>
                  <a:cubicBezTo>
                    <a:pt x="1450340" y="217171"/>
                    <a:pt x="1445260" y="220981"/>
                    <a:pt x="1441450" y="226061"/>
                  </a:cubicBezTo>
                  <a:cubicBezTo>
                    <a:pt x="1436370" y="231141"/>
                    <a:pt x="1431290" y="234951"/>
                    <a:pt x="1426210" y="238761"/>
                  </a:cubicBezTo>
                  <a:cubicBezTo>
                    <a:pt x="1424940" y="240031"/>
                    <a:pt x="1421130" y="240031"/>
                    <a:pt x="1419860" y="240031"/>
                  </a:cubicBezTo>
                  <a:cubicBezTo>
                    <a:pt x="1414780" y="240031"/>
                    <a:pt x="1409700" y="238761"/>
                    <a:pt x="1405890" y="237491"/>
                  </a:cubicBezTo>
                  <a:cubicBezTo>
                    <a:pt x="1403350" y="237491"/>
                    <a:pt x="1402080" y="236220"/>
                    <a:pt x="1399540" y="236220"/>
                  </a:cubicBezTo>
                  <a:cubicBezTo>
                    <a:pt x="1391920" y="240030"/>
                    <a:pt x="1383030" y="237491"/>
                    <a:pt x="1375410" y="237491"/>
                  </a:cubicBezTo>
                  <a:cubicBezTo>
                    <a:pt x="1374140" y="237491"/>
                    <a:pt x="1371600" y="236220"/>
                    <a:pt x="1370330" y="234950"/>
                  </a:cubicBezTo>
                  <a:cubicBezTo>
                    <a:pt x="1365250" y="231141"/>
                    <a:pt x="1360170" y="231141"/>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1" y="219710"/>
                    <a:pt x="1258570" y="220980"/>
                    <a:pt x="1250950" y="215900"/>
                  </a:cubicBezTo>
                  <a:cubicBezTo>
                    <a:pt x="1247140" y="213360"/>
                    <a:pt x="1245870" y="215900"/>
                    <a:pt x="1243330" y="215900"/>
                  </a:cubicBezTo>
                  <a:cubicBezTo>
                    <a:pt x="1242061" y="215900"/>
                    <a:pt x="1240791"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1"/>
                    <a:pt x="1169670" y="224791"/>
                  </a:cubicBezTo>
                  <a:lnTo>
                    <a:pt x="1163320" y="224791"/>
                  </a:lnTo>
                  <a:cubicBezTo>
                    <a:pt x="1155700" y="226061"/>
                    <a:pt x="1151890" y="219711"/>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1" y="205741"/>
                    <a:pt x="1097280" y="200660"/>
                    <a:pt x="1090930" y="195580"/>
                  </a:cubicBezTo>
                  <a:cubicBezTo>
                    <a:pt x="1087120" y="193040"/>
                    <a:pt x="1082041" y="190500"/>
                    <a:pt x="1078230" y="189230"/>
                  </a:cubicBezTo>
                  <a:cubicBezTo>
                    <a:pt x="1073150" y="186690"/>
                    <a:pt x="1066800" y="185420"/>
                    <a:pt x="1064261" y="179070"/>
                  </a:cubicBezTo>
                  <a:cubicBezTo>
                    <a:pt x="1062991" y="176530"/>
                    <a:pt x="1060450" y="176530"/>
                    <a:pt x="1059180" y="173990"/>
                  </a:cubicBezTo>
                  <a:cubicBezTo>
                    <a:pt x="1057911" y="171450"/>
                    <a:pt x="1056641" y="168910"/>
                    <a:pt x="1056641" y="167640"/>
                  </a:cubicBezTo>
                  <a:cubicBezTo>
                    <a:pt x="1056641" y="165100"/>
                    <a:pt x="1057911" y="162560"/>
                    <a:pt x="1059180" y="160020"/>
                  </a:cubicBezTo>
                  <a:cubicBezTo>
                    <a:pt x="1060450" y="156210"/>
                    <a:pt x="1057911"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1" y="114300"/>
                    <a:pt x="1023620" y="111760"/>
                    <a:pt x="1019811" y="109220"/>
                  </a:cubicBezTo>
                  <a:cubicBezTo>
                    <a:pt x="1010921" y="105410"/>
                    <a:pt x="1002030" y="101600"/>
                    <a:pt x="993141" y="96520"/>
                  </a:cubicBezTo>
                  <a:cubicBezTo>
                    <a:pt x="993141" y="106680"/>
                    <a:pt x="990601" y="104140"/>
                    <a:pt x="989330" y="101600"/>
                  </a:cubicBezTo>
                  <a:cubicBezTo>
                    <a:pt x="989330" y="97790"/>
                    <a:pt x="986791" y="96520"/>
                    <a:pt x="982980" y="96520"/>
                  </a:cubicBezTo>
                  <a:cubicBezTo>
                    <a:pt x="982980" y="96520"/>
                    <a:pt x="981711" y="96520"/>
                    <a:pt x="981711" y="95250"/>
                  </a:cubicBezTo>
                  <a:cubicBezTo>
                    <a:pt x="980441" y="87630"/>
                    <a:pt x="974091" y="90170"/>
                    <a:pt x="970280" y="88900"/>
                  </a:cubicBezTo>
                  <a:cubicBezTo>
                    <a:pt x="967741" y="87630"/>
                    <a:pt x="965200" y="86360"/>
                    <a:pt x="962661" y="87630"/>
                  </a:cubicBezTo>
                  <a:cubicBezTo>
                    <a:pt x="957580" y="88900"/>
                    <a:pt x="953771" y="85090"/>
                    <a:pt x="948691" y="83820"/>
                  </a:cubicBezTo>
                  <a:cubicBezTo>
                    <a:pt x="947421" y="83820"/>
                    <a:pt x="946151" y="83820"/>
                    <a:pt x="944880" y="85090"/>
                  </a:cubicBezTo>
                  <a:cubicBezTo>
                    <a:pt x="942341" y="87630"/>
                    <a:pt x="939800" y="87630"/>
                    <a:pt x="935991" y="85090"/>
                  </a:cubicBezTo>
                  <a:cubicBezTo>
                    <a:pt x="930911" y="81280"/>
                    <a:pt x="925830" y="81280"/>
                    <a:pt x="919480" y="83820"/>
                  </a:cubicBezTo>
                  <a:cubicBezTo>
                    <a:pt x="916941" y="85090"/>
                    <a:pt x="914400" y="85090"/>
                    <a:pt x="911861" y="83820"/>
                  </a:cubicBezTo>
                  <a:cubicBezTo>
                    <a:pt x="906780" y="81280"/>
                    <a:pt x="901700" y="77470"/>
                    <a:pt x="895350" y="74930"/>
                  </a:cubicBezTo>
                  <a:cubicBezTo>
                    <a:pt x="894080" y="74930"/>
                    <a:pt x="892811" y="73660"/>
                    <a:pt x="891540" y="73660"/>
                  </a:cubicBezTo>
                  <a:cubicBezTo>
                    <a:pt x="883920" y="74930"/>
                    <a:pt x="877570" y="72390"/>
                    <a:pt x="869950" y="74930"/>
                  </a:cubicBezTo>
                  <a:cubicBezTo>
                    <a:pt x="866140" y="76200"/>
                    <a:pt x="861061"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a:blip r:embed="rId2"/>
              <a:stretch>
                <a:fillRect l="-1960" r="-3889"/>
              </a:stretch>
            </a:blipFill>
          </p:spPr>
        </p:sp>
      </p:grpSp>
      <p:sp>
        <p:nvSpPr>
          <p:cNvPr id="9" name="TextBox 9"/>
          <p:cNvSpPr txBox="1"/>
          <p:nvPr/>
        </p:nvSpPr>
        <p:spPr>
          <a:xfrm rot="-5400000">
            <a:off x="-2668475" y="4948238"/>
            <a:ext cx="7784876" cy="390525"/>
          </a:xfrm>
          <a:prstGeom prst="rect">
            <a:avLst/>
          </a:prstGeom>
        </p:spPr>
        <p:txBody>
          <a:bodyPr lIns="0" tIns="0" rIns="0" bIns="0" rtlCol="0" anchor="t">
            <a:spAutoFit/>
          </a:bodyPr>
          <a:lstStyle/>
          <a:p>
            <a:pPr algn="r">
              <a:lnSpc>
                <a:spcPts val="3120"/>
              </a:lnSpc>
            </a:pPr>
            <a:r>
              <a:rPr lang="en-US" sz="2600" spc="156">
                <a:solidFill>
                  <a:srgbClr val="3D4E62"/>
                </a:solidFill>
                <a:latin typeface="Abril Fatface"/>
              </a:rPr>
              <a:t>INICIOS DEL PROGRAMA     YES PSD                             </a:t>
            </a:r>
          </a:p>
        </p:txBody>
      </p:sp>
      <p:sp>
        <p:nvSpPr>
          <p:cNvPr id="10" name="TextBox 10"/>
          <p:cNvSpPr txBox="1"/>
          <p:nvPr/>
        </p:nvSpPr>
        <p:spPr>
          <a:xfrm>
            <a:off x="1028700" y="9210675"/>
            <a:ext cx="845404" cy="41338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02</a:t>
            </a:r>
          </a:p>
        </p:txBody>
      </p:sp>
      <p:grpSp>
        <p:nvGrpSpPr>
          <p:cNvPr id="11" name="Group 11"/>
          <p:cNvGrpSpPr/>
          <p:nvPr/>
        </p:nvGrpSpPr>
        <p:grpSpPr>
          <a:xfrm>
            <a:off x="1028700" y="8539314"/>
            <a:ext cx="6999536" cy="1437973"/>
            <a:chOff x="0" y="0"/>
            <a:chExt cx="9332715" cy="1917297"/>
          </a:xfrm>
        </p:grpSpPr>
        <p:sp>
          <p:nvSpPr>
            <p:cNvPr id="12" name="TextBox 12"/>
            <p:cNvSpPr txBox="1"/>
            <p:nvPr/>
          </p:nvSpPr>
          <p:spPr>
            <a:xfrm>
              <a:off x="653523" y="-9525"/>
              <a:ext cx="8025670" cy="1058788"/>
            </a:xfrm>
            <a:prstGeom prst="rect">
              <a:avLst/>
            </a:prstGeom>
          </p:spPr>
          <p:txBody>
            <a:bodyPr lIns="0" tIns="0" rIns="0" bIns="0" rtlCol="0" anchor="t">
              <a:spAutoFit/>
            </a:bodyPr>
            <a:lstStyle/>
            <a:p>
              <a:pPr algn="ctr">
                <a:lnSpc>
                  <a:spcPts val="3210"/>
                </a:lnSpc>
              </a:pPr>
              <a:r>
                <a:rPr lang="en-US" sz="2589">
                  <a:solidFill>
                    <a:srgbClr val="004AAD"/>
                  </a:solidFill>
                  <a:latin typeface="Abril Fatface Bold"/>
                </a:rPr>
                <a:t>Maria Loreto Jimenez </a:t>
              </a:r>
            </a:p>
            <a:p>
              <a:pPr marL="0" lvl="0" indent="0" algn="ctr">
                <a:lnSpc>
                  <a:spcPts val="3210"/>
                </a:lnSpc>
              </a:pPr>
              <a:r>
                <a:rPr lang="en-US" sz="2589">
                  <a:solidFill>
                    <a:srgbClr val="004AAD"/>
                  </a:solidFill>
                  <a:latin typeface="Abril Fatface Bold"/>
                </a:rPr>
                <a:t>Cerro Navia</a:t>
              </a:r>
            </a:p>
          </p:txBody>
        </p:sp>
        <p:sp>
          <p:nvSpPr>
            <p:cNvPr id="13" name="TextBox 13"/>
            <p:cNvSpPr txBox="1"/>
            <p:nvPr/>
          </p:nvSpPr>
          <p:spPr>
            <a:xfrm>
              <a:off x="0" y="1461823"/>
              <a:ext cx="9332715" cy="455474"/>
            </a:xfrm>
            <a:prstGeom prst="rect">
              <a:avLst/>
            </a:prstGeom>
          </p:spPr>
          <p:txBody>
            <a:bodyPr lIns="0" tIns="0" rIns="0" bIns="0" rtlCol="0" anchor="t">
              <a:spAutoFit/>
            </a:bodyPr>
            <a:lstStyle/>
            <a:p>
              <a:pPr algn="ctr">
                <a:lnSpc>
                  <a:spcPts val="2724"/>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sp>
        <p:nvSpPr>
          <p:cNvPr id="2" name="TextBox 2"/>
          <p:cNvSpPr txBox="1"/>
          <p:nvPr/>
        </p:nvSpPr>
        <p:spPr>
          <a:xfrm>
            <a:off x="7288602" y="1397000"/>
            <a:ext cx="9721231" cy="7861300"/>
          </a:xfrm>
          <a:prstGeom prst="rect">
            <a:avLst/>
          </a:prstGeom>
        </p:spPr>
        <p:txBody>
          <a:bodyPr lIns="0" tIns="0" rIns="0" bIns="0" rtlCol="0" anchor="t">
            <a:spAutoFit/>
          </a:bodyPr>
          <a:lstStyle/>
          <a:p>
            <a:pPr algn="just">
              <a:lnSpc>
                <a:spcPts val="2825"/>
              </a:lnSpc>
            </a:pPr>
            <a:r>
              <a:rPr lang="en-US" sz="2500">
                <a:solidFill>
                  <a:srgbClr val="3D4E62"/>
                </a:solidFill>
                <a:latin typeface="Montserrat Light Bold"/>
              </a:rPr>
              <a:t>OBJETIVO GENERAL</a:t>
            </a:r>
            <a:r>
              <a:rPr lang="en-US" sz="2500">
                <a:solidFill>
                  <a:srgbClr val="3D4E62"/>
                </a:solidFill>
                <a:latin typeface="Montserrat Light"/>
              </a:rPr>
              <a:t> </a:t>
            </a:r>
          </a:p>
          <a:p>
            <a:pPr algn="just">
              <a:lnSpc>
                <a:spcPts val="2825"/>
              </a:lnSpc>
            </a:pPr>
            <a:endParaRPr lang="en-US" sz="2500">
              <a:solidFill>
                <a:srgbClr val="3D4E62"/>
              </a:solidFill>
              <a:latin typeface="Montserrat Light"/>
            </a:endParaRPr>
          </a:p>
          <a:p>
            <a:pPr algn="just">
              <a:lnSpc>
                <a:spcPts val="2825"/>
              </a:lnSpc>
            </a:pPr>
            <a:r>
              <a:rPr lang="en-US" sz="2500">
                <a:solidFill>
                  <a:srgbClr val="3D4E62"/>
                </a:solidFill>
                <a:latin typeface="Montserrat Light"/>
              </a:rPr>
              <a:t>Es que las personas desocupadas (cesantes y/o que buscan trabajo por primera vez), mejoren sus condiciones de vida, interviniendo específicamente en la dimensión económica de la pobreza, a través del desarrollo y uso de sus capacidades personales. </a:t>
            </a:r>
          </a:p>
          <a:p>
            <a:pPr algn="just">
              <a:lnSpc>
                <a:spcPts val="2825"/>
              </a:lnSpc>
            </a:pPr>
            <a:endParaRPr lang="en-US" sz="2500">
              <a:solidFill>
                <a:srgbClr val="3D4E62"/>
              </a:solidFill>
              <a:latin typeface="Montserrat Light"/>
            </a:endParaRPr>
          </a:p>
          <a:p>
            <a:pPr algn="just">
              <a:lnSpc>
                <a:spcPts val="2825"/>
              </a:lnSpc>
            </a:pPr>
            <a:r>
              <a:rPr lang="en-US" sz="2500">
                <a:solidFill>
                  <a:srgbClr val="3D4E62"/>
                </a:solidFill>
                <a:latin typeface="Montserrat Light Bold"/>
              </a:rPr>
              <a:t>OBJETIVO ESPECÍFICO</a:t>
            </a:r>
          </a:p>
          <a:p>
            <a:pPr algn="just">
              <a:lnSpc>
                <a:spcPts val="2825"/>
              </a:lnSpc>
            </a:pPr>
            <a:endParaRPr lang="en-US" sz="2500">
              <a:solidFill>
                <a:srgbClr val="3D4E62"/>
              </a:solidFill>
              <a:latin typeface="Montserrat Light Bold"/>
            </a:endParaRPr>
          </a:p>
          <a:p>
            <a:pPr algn="just">
              <a:lnSpc>
                <a:spcPts val="2825"/>
              </a:lnSpc>
            </a:pPr>
            <a:r>
              <a:rPr lang="en-US" sz="2500">
                <a:solidFill>
                  <a:srgbClr val="3D4E62"/>
                </a:solidFill>
                <a:latin typeface="Montserrat Light"/>
              </a:rPr>
              <a:t>Personas en situación de Discapacidad o cuidadores cesantes, (buscando trabajo por primera vez) o con una ocupación precaria </a:t>
            </a:r>
            <a:r>
              <a:rPr lang="en-US" sz="2500">
                <a:solidFill>
                  <a:srgbClr val="3D4E62"/>
                </a:solidFill>
                <a:latin typeface="Montserrat Light Bold Italics"/>
              </a:rPr>
              <a:t>desarrollen un micro emprendimiento o trabajo por cuenta propia que les permita generar   ingresos autónomos superiores o iguales </a:t>
            </a:r>
            <a:r>
              <a:rPr lang="en-US" sz="2500">
                <a:solidFill>
                  <a:srgbClr val="3D4E62"/>
                </a:solidFill>
                <a:latin typeface="Montserrat Light"/>
              </a:rPr>
              <a:t>a los declarados al inicio de su participación en este programa.</a:t>
            </a:r>
          </a:p>
          <a:p>
            <a:pPr algn="just">
              <a:lnSpc>
                <a:spcPts val="2825"/>
              </a:lnSpc>
            </a:pPr>
            <a:endParaRPr lang="en-US" sz="2500">
              <a:solidFill>
                <a:srgbClr val="3D4E62"/>
              </a:solidFill>
              <a:latin typeface="Montserrat Light"/>
            </a:endParaRPr>
          </a:p>
          <a:p>
            <a:pPr algn="just">
              <a:lnSpc>
                <a:spcPts val="2825"/>
              </a:lnSpc>
            </a:pPr>
            <a:r>
              <a:rPr lang="en-US" sz="2500">
                <a:solidFill>
                  <a:srgbClr val="3D4E62"/>
                </a:solidFill>
                <a:latin typeface="Montserrat Light"/>
              </a:rPr>
              <a:t> </a:t>
            </a:r>
          </a:p>
          <a:p>
            <a:pPr algn="just">
              <a:lnSpc>
                <a:spcPts val="2825"/>
              </a:lnSpc>
            </a:pPr>
            <a:endParaRPr lang="en-US" sz="2500">
              <a:solidFill>
                <a:srgbClr val="3D4E62"/>
              </a:solidFill>
              <a:latin typeface="Montserrat Light"/>
            </a:endParaRPr>
          </a:p>
          <a:p>
            <a:pPr algn="just">
              <a:lnSpc>
                <a:spcPts val="2825"/>
              </a:lnSpc>
            </a:pPr>
            <a:endParaRPr lang="en-US" sz="2500">
              <a:solidFill>
                <a:srgbClr val="3D4E62"/>
              </a:solidFill>
              <a:latin typeface="Montserrat Light"/>
            </a:endParaRPr>
          </a:p>
          <a:p>
            <a:pPr algn="just">
              <a:lnSpc>
                <a:spcPts val="2825"/>
              </a:lnSpc>
            </a:pPr>
            <a:endParaRPr lang="en-US" sz="2500">
              <a:solidFill>
                <a:srgbClr val="3D4E62"/>
              </a:solidFill>
              <a:latin typeface="Montserrat Light"/>
            </a:endParaRPr>
          </a:p>
          <a:p>
            <a:pPr algn="just">
              <a:lnSpc>
                <a:spcPts val="2825"/>
              </a:lnSpc>
            </a:pPr>
            <a:endParaRPr lang="en-US" sz="2500">
              <a:solidFill>
                <a:srgbClr val="3D4E62"/>
              </a:solidFill>
              <a:latin typeface="Montserrat Light"/>
            </a:endParaRPr>
          </a:p>
        </p:txBody>
      </p:sp>
      <p:sp>
        <p:nvSpPr>
          <p:cNvPr id="3" name="AutoShape 3"/>
          <p:cNvSpPr/>
          <p:nvPr/>
        </p:nvSpPr>
        <p:spPr>
          <a:xfrm>
            <a:off x="2184803" y="9411745"/>
            <a:ext cx="15074497" cy="51250"/>
          </a:xfrm>
          <a:prstGeom prst="rect">
            <a:avLst/>
          </a:prstGeom>
          <a:solidFill>
            <a:srgbClr val="3D4E62"/>
          </a:solidFill>
        </p:spPr>
      </p:sp>
      <p:grpSp>
        <p:nvGrpSpPr>
          <p:cNvPr id="4" name="Group 4"/>
          <p:cNvGrpSpPr/>
          <p:nvPr/>
        </p:nvGrpSpPr>
        <p:grpSpPr>
          <a:xfrm>
            <a:off x="11629769" y="69822"/>
            <a:ext cx="5380064" cy="1412903"/>
            <a:chOff x="0" y="0"/>
            <a:chExt cx="7173419" cy="1883870"/>
          </a:xfrm>
        </p:grpSpPr>
        <p:sp>
          <p:nvSpPr>
            <p:cNvPr id="5" name="TextBox 5"/>
            <p:cNvSpPr txBox="1"/>
            <p:nvPr/>
          </p:nvSpPr>
          <p:spPr>
            <a:xfrm>
              <a:off x="0" y="0"/>
              <a:ext cx="7173419" cy="1117344"/>
            </a:xfrm>
            <a:prstGeom prst="rect">
              <a:avLst/>
            </a:prstGeom>
          </p:spPr>
          <p:txBody>
            <a:bodyPr lIns="0" tIns="0" rIns="0" bIns="0" rtlCol="0" anchor="t">
              <a:spAutoFit/>
            </a:bodyPr>
            <a:lstStyle/>
            <a:p>
              <a:pPr algn="r">
                <a:lnSpc>
                  <a:spcPts val="6652"/>
                </a:lnSpc>
              </a:pPr>
              <a:r>
                <a:rPr lang="en-US" sz="5543" spc="-55">
                  <a:solidFill>
                    <a:srgbClr val="3D4E62"/>
                  </a:solidFill>
                  <a:latin typeface="Abril Fatface"/>
                </a:rPr>
                <a:t>OBJETIVOS</a:t>
              </a:r>
            </a:p>
          </p:txBody>
        </p:sp>
        <p:sp>
          <p:nvSpPr>
            <p:cNvPr id="6" name="AutoShape 6"/>
            <p:cNvSpPr/>
            <p:nvPr/>
          </p:nvSpPr>
          <p:spPr>
            <a:xfrm>
              <a:off x="6777290" y="1725418"/>
              <a:ext cx="396129" cy="158452"/>
            </a:xfrm>
            <a:prstGeom prst="rect">
              <a:avLst/>
            </a:prstGeom>
            <a:solidFill>
              <a:srgbClr val="3D4E62"/>
            </a:solidFill>
          </p:spPr>
        </p:sp>
      </p:grpSp>
      <p:grpSp>
        <p:nvGrpSpPr>
          <p:cNvPr id="7" name="Group 7"/>
          <p:cNvGrpSpPr>
            <a:grpSpLocks noChangeAspect="1"/>
          </p:cNvGrpSpPr>
          <p:nvPr/>
        </p:nvGrpSpPr>
        <p:grpSpPr>
          <a:xfrm>
            <a:off x="2060065" y="1251062"/>
            <a:ext cx="4826897" cy="7455682"/>
            <a:chOff x="0" y="0"/>
            <a:chExt cx="2192020" cy="3385820"/>
          </a:xfrm>
        </p:grpSpPr>
        <p:sp>
          <p:nvSpPr>
            <p:cNvPr id="8" name="Freeform 8"/>
            <p:cNvSpPr/>
            <p:nvPr/>
          </p:nvSpPr>
          <p:spPr>
            <a:xfrm>
              <a:off x="1270" y="-1"/>
              <a:ext cx="2194560" cy="3388362"/>
            </a:xfrm>
            <a:custGeom>
              <a:avLst/>
              <a:gdLst/>
              <a:ahLst/>
              <a:cxnLst/>
              <a:rect l="l" t="t" r="r" b="b"/>
              <a:pathLst>
                <a:path w="2194560" h="3388362">
                  <a:moveTo>
                    <a:pt x="3810" y="317501"/>
                  </a:moveTo>
                  <a:cubicBezTo>
                    <a:pt x="13970" y="425451"/>
                    <a:pt x="16510" y="533401"/>
                    <a:pt x="17780" y="642621"/>
                  </a:cubicBezTo>
                  <a:cubicBezTo>
                    <a:pt x="24130" y="1036321"/>
                    <a:pt x="21590" y="1430021"/>
                    <a:pt x="17780" y="1823721"/>
                  </a:cubicBezTo>
                  <a:cubicBezTo>
                    <a:pt x="13970" y="2218691"/>
                    <a:pt x="8890" y="2613661"/>
                    <a:pt x="8890" y="3009901"/>
                  </a:cubicBezTo>
                  <a:cubicBezTo>
                    <a:pt x="8890" y="3013711"/>
                    <a:pt x="8890" y="3017521"/>
                    <a:pt x="7620" y="3021331"/>
                  </a:cubicBezTo>
                  <a:cubicBezTo>
                    <a:pt x="11430" y="3022601"/>
                    <a:pt x="15240" y="3025141"/>
                    <a:pt x="19050" y="3027681"/>
                  </a:cubicBezTo>
                  <a:cubicBezTo>
                    <a:pt x="24130" y="3031491"/>
                    <a:pt x="27940" y="3037841"/>
                    <a:pt x="33020" y="3044191"/>
                  </a:cubicBezTo>
                  <a:cubicBezTo>
                    <a:pt x="44450" y="3058161"/>
                    <a:pt x="55880" y="3072131"/>
                    <a:pt x="66040" y="3086101"/>
                  </a:cubicBezTo>
                  <a:cubicBezTo>
                    <a:pt x="77470" y="3102611"/>
                    <a:pt x="88900" y="3117851"/>
                    <a:pt x="100330" y="3134361"/>
                  </a:cubicBezTo>
                  <a:cubicBezTo>
                    <a:pt x="105410" y="3141981"/>
                    <a:pt x="110490" y="3149601"/>
                    <a:pt x="115570" y="3155951"/>
                  </a:cubicBezTo>
                  <a:cubicBezTo>
                    <a:pt x="119380" y="3161031"/>
                    <a:pt x="125730" y="3163571"/>
                    <a:pt x="129540" y="3167381"/>
                  </a:cubicBezTo>
                  <a:cubicBezTo>
                    <a:pt x="142240" y="3177541"/>
                    <a:pt x="156210" y="3187701"/>
                    <a:pt x="168910" y="3197861"/>
                  </a:cubicBezTo>
                  <a:cubicBezTo>
                    <a:pt x="181610" y="3208021"/>
                    <a:pt x="194310" y="3216911"/>
                    <a:pt x="209550" y="3223261"/>
                  </a:cubicBezTo>
                  <a:cubicBezTo>
                    <a:pt x="243840" y="3238501"/>
                    <a:pt x="276860" y="3255011"/>
                    <a:pt x="311150" y="3270251"/>
                  </a:cubicBezTo>
                  <a:cubicBezTo>
                    <a:pt x="330200" y="3279141"/>
                    <a:pt x="349250" y="3286761"/>
                    <a:pt x="369570" y="3295651"/>
                  </a:cubicBezTo>
                  <a:cubicBezTo>
                    <a:pt x="370840" y="3296921"/>
                    <a:pt x="374650" y="3295651"/>
                    <a:pt x="375920" y="3295651"/>
                  </a:cubicBezTo>
                  <a:lnTo>
                    <a:pt x="383540" y="3295651"/>
                  </a:lnTo>
                  <a:lnTo>
                    <a:pt x="384810" y="3296921"/>
                  </a:lnTo>
                  <a:cubicBezTo>
                    <a:pt x="387350" y="3290571"/>
                    <a:pt x="389890" y="3285491"/>
                    <a:pt x="393700" y="3279141"/>
                  </a:cubicBezTo>
                  <a:cubicBezTo>
                    <a:pt x="397510" y="3274061"/>
                    <a:pt x="400050" y="3265171"/>
                    <a:pt x="408940" y="3265171"/>
                  </a:cubicBezTo>
                  <a:cubicBezTo>
                    <a:pt x="408940" y="3265171"/>
                    <a:pt x="410210" y="3265171"/>
                    <a:pt x="410210" y="3263901"/>
                  </a:cubicBezTo>
                  <a:cubicBezTo>
                    <a:pt x="414020" y="3257551"/>
                    <a:pt x="420370" y="3256281"/>
                    <a:pt x="427990" y="3255011"/>
                  </a:cubicBezTo>
                  <a:cubicBezTo>
                    <a:pt x="435610" y="3253741"/>
                    <a:pt x="441960" y="3249931"/>
                    <a:pt x="448310" y="3247391"/>
                  </a:cubicBezTo>
                  <a:cubicBezTo>
                    <a:pt x="449580" y="3247391"/>
                    <a:pt x="449580" y="3246121"/>
                    <a:pt x="450850" y="3246121"/>
                  </a:cubicBezTo>
                  <a:cubicBezTo>
                    <a:pt x="459740" y="3248661"/>
                    <a:pt x="466090" y="3242311"/>
                    <a:pt x="473710" y="3239771"/>
                  </a:cubicBezTo>
                  <a:lnTo>
                    <a:pt x="474980" y="3239771"/>
                  </a:lnTo>
                  <a:cubicBezTo>
                    <a:pt x="482600" y="3239771"/>
                    <a:pt x="488950" y="3235961"/>
                    <a:pt x="496570" y="3234691"/>
                  </a:cubicBezTo>
                  <a:cubicBezTo>
                    <a:pt x="502920" y="3233421"/>
                    <a:pt x="509270" y="3233421"/>
                    <a:pt x="515620" y="3229611"/>
                  </a:cubicBezTo>
                  <a:cubicBezTo>
                    <a:pt x="521970" y="3225801"/>
                    <a:pt x="529590" y="3223261"/>
                    <a:pt x="535940" y="3220721"/>
                  </a:cubicBezTo>
                  <a:cubicBezTo>
                    <a:pt x="542290" y="3218181"/>
                    <a:pt x="548640" y="3216911"/>
                    <a:pt x="554990" y="3214371"/>
                  </a:cubicBezTo>
                  <a:lnTo>
                    <a:pt x="561340" y="3214371"/>
                  </a:lnTo>
                  <a:cubicBezTo>
                    <a:pt x="567690" y="3214371"/>
                    <a:pt x="572770" y="3214371"/>
                    <a:pt x="577850" y="3210561"/>
                  </a:cubicBezTo>
                  <a:lnTo>
                    <a:pt x="580390" y="3210561"/>
                  </a:lnTo>
                  <a:cubicBezTo>
                    <a:pt x="586740" y="3210561"/>
                    <a:pt x="594360" y="3211831"/>
                    <a:pt x="600710" y="3211831"/>
                  </a:cubicBezTo>
                  <a:lnTo>
                    <a:pt x="605790" y="3211831"/>
                  </a:lnTo>
                  <a:cubicBezTo>
                    <a:pt x="612140" y="3210561"/>
                    <a:pt x="614680" y="3215641"/>
                    <a:pt x="618490" y="3218181"/>
                  </a:cubicBezTo>
                  <a:cubicBezTo>
                    <a:pt x="624840" y="3225801"/>
                    <a:pt x="632460" y="3227071"/>
                    <a:pt x="642620" y="3225801"/>
                  </a:cubicBezTo>
                  <a:cubicBezTo>
                    <a:pt x="651510" y="3224531"/>
                    <a:pt x="659130" y="3223261"/>
                    <a:pt x="668020" y="3223261"/>
                  </a:cubicBezTo>
                  <a:cubicBezTo>
                    <a:pt x="671830" y="3223261"/>
                    <a:pt x="676910" y="3224531"/>
                    <a:pt x="680720" y="3225801"/>
                  </a:cubicBezTo>
                  <a:cubicBezTo>
                    <a:pt x="684530" y="3227071"/>
                    <a:pt x="687070" y="3228341"/>
                    <a:pt x="690880" y="3229611"/>
                  </a:cubicBezTo>
                  <a:lnTo>
                    <a:pt x="694690" y="3233421"/>
                  </a:lnTo>
                  <a:cubicBezTo>
                    <a:pt x="694690" y="3233421"/>
                    <a:pt x="695960" y="3237231"/>
                    <a:pt x="697230" y="3238501"/>
                  </a:cubicBezTo>
                  <a:cubicBezTo>
                    <a:pt x="699770" y="3239771"/>
                    <a:pt x="702310" y="3239771"/>
                    <a:pt x="703580" y="3241041"/>
                  </a:cubicBezTo>
                  <a:lnTo>
                    <a:pt x="704850" y="3242311"/>
                  </a:lnTo>
                  <a:cubicBezTo>
                    <a:pt x="711200" y="3238501"/>
                    <a:pt x="713740" y="3244851"/>
                    <a:pt x="717550" y="3246121"/>
                  </a:cubicBezTo>
                  <a:cubicBezTo>
                    <a:pt x="722630" y="3248661"/>
                    <a:pt x="726440" y="3251201"/>
                    <a:pt x="731520" y="3255011"/>
                  </a:cubicBezTo>
                  <a:cubicBezTo>
                    <a:pt x="731520" y="3253741"/>
                    <a:pt x="731520" y="3252471"/>
                    <a:pt x="732790" y="3251201"/>
                  </a:cubicBezTo>
                  <a:cubicBezTo>
                    <a:pt x="740410" y="3252471"/>
                    <a:pt x="749300" y="3252471"/>
                    <a:pt x="756920" y="3257551"/>
                  </a:cubicBezTo>
                  <a:cubicBezTo>
                    <a:pt x="758190" y="3255011"/>
                    <a:pt x="760730" y="3252471"/>
                    <a:pt x="763270" y="3249931"/>
                  </a:cubicBezTo>
                  <a:cubicBezTo>
                    <a:pt x="763270" y="3249931"/>
                    <a:pt x="763270" y="3248661"/>
                    <a:pt x="764540" y="3248661"/>
                  </a:cubicBezTo>
                  <a:cubicBezTo>
                    <a:pt x="770890" y="3247391"/>
                    <a:pt x="774700" y="3243581"/>
                    <a:pt x="775970" y="3237231"/>
                  </a:cubicBezTo>
                  <a:cubicBezTo>
                    <a:pt x="777240" y="3234691"/>
                    <a:pt x="777240" y="3232151"/>
                    <a:pt x="777240" y="3230881"/>
                  </a:cubicBezTo>
                  <a:cubicBezTo>
                    <a:pt x="782320" y="3228341"/>
                    <a:pt x="786130" y="3225801"/>
                    <a:pt x="791210" y="3223261"/>
                  </a:cubicBezTo>
                  <a:lnTo>
                    <a:pt x="791210" y="3220721"/>
                  </a:lnTo>
                  <a:cubicBezTo>
                    <a:pt x="787400" y="3214371"/>
                    <a:pt x="787400" y="3213101"/>
                    <a:pt x="793750" y="3210561"/>
                  </a:cubicBezTo>
                  <a:cubicBezTo>
                    <a:pt x="795020" y="3209291"/>
                    <a:pt x="795020" y="3208021"/>
                    <a:pt x="796290" y="3208021"/>
                  </a:cubicBezTo>
                  <a:cubicBezTo>
                    <a:pt x="798830" y="3206751"/>
                    <a:pt x="801370" y="3205481"/>
                    <a:pt x="802640" y="3204211"/>
                  </a:cubicBezTo>
                  <a:cubicBezTo>
                    <a:pt x="802640" y="3204211"/>
                    <a:pt x="802640" y="3205481"/>
                    <a:pt x="803910" y="3205481"/>
                  </a:cubicBezTo>
                  <a:lnTo>
                    <a:pt x="803910" y="3202941"/>
                  </a:lnTo>
                  <a:cubicBezTo>
                    <a:pt x="811530" y="3200401"/>
                    <a:pt x="819150" y="3197861"/>
                    <a:pt x="826770" y="3194051"/>
                  </a:cubicBezTo>
                  <a:cubicBezTo>
                    <a:pt x="830580" y="3191511"/>
                    <a:pt x="834390" y="3190241"/>
                    <a:pt x="839470" y="3192781"/>
                  </a:cubicBezTo>
                  <a:cubicBezTo>
                    <a:pt x="842010" y="3194051"/>
                    <a:pt x="844550" y="3192781"/>
                    <a:pt x="847090" y="3191511"/>
                  </a:cubicBezTo>
                  <a:cubicBezTo>
                    <a:pt x="853440" y="3188971"/>
                    <a:pt x="859790" y="3187701"/>
                    <a:pt x="866140" y="3185161"/>
                  </a:cubicBezTo>
                  <a:cubicBezTo>
                    <a:pt x="871220" y="3183891"/>
                    <a:pt x="875030" y="3181351"/>
                    <a:pt x="880110" y="3178811"/>
                  </a:cubicBezTo>
                  <a:cubicBezTo>
                    <a:pt x="880110" y="3178811"/>
                    <a:pt x="881380" y="3176271"/>
                    <a:pt x="880110" y="3175001"/>
                  </a:cubicBezTo>
                  <a:cubicBezTo>
                    <a:pt x="880110" y="3173731"/>
                    <a:pt x="878840" y="3171191"/>
                    <a:pt x="878840" y="3169921"/>
                  </a:cubicBezTo>
                  <a:cubicBezTo>
                    <a:pt x="882650" y="3167381"/>
                    <a:pt x="885190" y="3164841"/>
                    <a:pt x="887730" y="3164841"/>
                  </a:cubicBezTo>
                  <a:cubicBezTo>
                    <a:pt x="891540" y="3163571"/>
                    <a:pt x="896620" y="3163571"/>
                    <a:pt x="901700" y="3162301"/>
                  </a:cubicBezTo>
                  <a:cubicBezTo>
                    <a:pt x="905510" y="3150871"/>
                    <a:pt x="913130" y="3148331"/>
                    <a:pt x="922020" y="3152141"/>
                  </a:cubicBezTo>
                  <a:lnTo>
                    <a:pt x="924560" y="3149601"/>
                  </a:lnTo>
                  <a:cubicBezTo>
                    <a:pt x="925830" y="3150871"/>
                    <a:pt x="925830" y="3150871"/>
                    <a:pt x="925830" y="3152141"/>
                  </a:cubicBezTo>
                  <a:cubicBezTo>
                    <a:pt x="929640" y="3149601"/>
                    <a:pt x="933450" y="3147061"/>
                    <a:pt x="937260" y="3145791"/>
                  </a:cubicBezTo>
                  <a:cubicBezTo>
                    <a:pt x="941070" y="3143251"/>
                    <a:pt x="944880" y="3140711"/>
                    <a:pt x="949960" y="3143251"/>
                  </a:cubicBezTo>
                  <a:cubicBezTo>
                    <a:pt x="949960" y="3136901"/>
                    <a:pt x="953770" y="3136901"/>
                    <a:pt x="957580" y="3138171"/>
                  </a:cubicBezTo>
                  <a:cubicBezTo>
                    <a:pt x="960120" y="3138171"/>
                    <a:pt x="963930" y="3136901"/>
                    <a:pt x="966470" y="3135632"/>
                  </a:cubicBezTo>
                  <a:cubicBezTo>
                    <a:pt x="967740" y="3135632"/>
                    <a:pt x="970280" y="3134361"/>
                    <a:pt x="971550" y="3135632"/>
                  </a:cubicBezTo>
                  <a:cubicBezTo>
                    <a:pt x="976630" y="3139442"/>
                    <a:pt x="984250" y="3140711"/>
                    <a:pt x="989330" y="3147061"/>
                  </a:cubicBezTo>
                  <a:cubicBezTo>
                    <a:pt x="993140" y="3152141"/>
                    <a:pt x="999490" y="3154682"/>
                    <a:pt x="1002030" y="3162301"/>
                  </a:cubicBezTo>
                  <a:cubicBezTo>
                    <a:pt x="1003300" y="3164841"/>
                    <a:pt x="1008380" y="3167381"/>
                    <a:pt x="1010920" y="3168651"/>
                  </a:cubicBezTo>
                  <a:cubicBezTo>
                    <a:pt x="1010920" y="3168651"/>
                    <a:pt x="1012190" y="3168651"/>
                    <a:pt x="1013460" y="3169921"/>
                  </a:cubicBezTo>
                  <a:cubicBezTo>
                    <a:pt x="1014730" y="3173732"/>
                    <a:pt x="1018540" y="3172461"/>
                    <a:pt x="1021080" y="3171192"/>
                  </a:cubicBezTo>
                  <a:cubicBezTo>
                    <a:pt x="1023620" y="3171192"/>
                    <a:pt x="1026160" y="3169921"/>
                    <a:pt x="1027430" y="3173732"/>
                  </a:cubicBezTo>
                  <a:cubicBezTo>
                    <a:pt x="1027430" y="3175002"/>
                    <a:pt x="1031240" y="3176271"/>
                    <a:pt x="1032510" y="3177542"/>
                  </a:cubicBezTo>
                  <a:cubicBezTo>
                    <a:pt x="1036320" y="3180082"/>
                    <a:pt x="1040130" y="3182621"/>
                    <a:pt x="1042670" y="3185162"/>
                  </a:cubicBezTo>
                  <a:cubicBezTo>
                    <a:pt x="1043940" y="3186432"/>
                    <a:pt x="1045210" y="3187702"/>
                    <a:pt x="1045210" y="3188972"/>
                  </a:cubicBezTo>
                  <a:cubicBezTo>
                    <a:pt x="1045210" y="3192782"/>
                    <a:pt x="1049020" y="3195322"/>
                    <a:pt x="1052830" y="3195322"/>
                  </a:cubicBezTo>
                  <a:cubicBezTo>
                    <a:pt x="1057910" y="3196592"/>
                    <a:pt x="1061720" y="3196592"/>
                    <a:pt x="1066800" y="3197862"/>
                  </a:cubicBezTo>
                  <a:cubicBezTo>
                    <a:pt x="1068070" y="3197862"/>
                    <a:pt x="1068070" y="3200402"/>
                    <a:pt x="1069340" y="3200402"/>
                  </a:cubicBezTo>
                  <a:cubicBezTo>
                    <a:pt x="1070610" y="3202942"/>
                    <a:pt x="1071880" y="3206752"/>
                    <a:pt x="1076960" y="3204212"/>
                  </a:cubicBezTo>
                  <a:cubicBezTo>
                    <a:pt x="1079500" y="3202942"/>
                    <a:pt x="1087120" y="3205482"/>
                    <a:pt x="1088390" y="3208022"/>
                  </a:cubicBezTo>
                  <a:cubicBezTo>
                    <a:pt x="1090930" y="3216912"/>
                    <a:pt x="1099820" y="3216912"/>
                    <a:pt x="1106170" y="3219452"/>
                  </a:cubicBezTo>
                  <a:cubicBezTo>
                    <a:pt x="1107440" y="3219452"/>
                    <a:pt x="1108710" y="3219452"/>
                    <a:pt x="1108710" y="3220722"/>
                  </a:cubicBezTo>
                  <a:cubicBezTo>
                    <a:pt x="1112520" y="3225802"/>
                    <a:pt x="1117600" y="3227072"/>
                    <a:pt x="1122680" y="3229612"/>
                  </a:cubicBezTo>
                  <a:cubicBezTo>
                    <a:pt x="1127760" y="3232152"/>
                    <a:pt x="1132840" y="3237232"/>
                    <a:pt x="1137920" y="3242312"/>
                  </a:cubicBezTo>
                  <a:lnTo>
                    <a:pt x="1144270" y="3248662"/>
                  </a:lnTo>
                  <a:cubicBezTo>
                    <a:pt x="1145540" y="3249932"/>
                    <a:pt x="1146810" y="3249932"/>
                    <a:pt x="1148080" y="3249932"/>
                  </a:cubicBezTo>
                  <a:cubicBezTo>
                    <a:pt x="1151890" y="3249932"/>
                    <a:pt x="1155700" y="3248662"/>
                    <a:pt x="1158240" y="3252472"/>
                  </a:cubicBezTo>
                  <a:cubicBezTo>
                    <a:pt x="1158240" y="3252472"/>
                    <a:pt x="1159510" y="3253742"/>
                    <a:pt x="1160780" y="3253742"/>
                  </a:cubicBezTo>
                  <a:cubicBezTo>
                    <a:pt x="1170940" y="3252472"/>
                    <a:pt x="1177290" y="3258822"/>
                    <a:pt x="1183640" y="3265172"/>
                  </a:cubicBezTo>
                  <a:cubicBezTo>
                    <a:pt x="1186180" y="3267712"/>
                    <a:pt x="1191260" y="3268982"/>
                    <a:pt x="1193800" y="3268982"/>
                  </a:cubicBezTo>
                  <a:cubicBezTo>
                    <a:pt x="1201420" y="3271522"/>
                    <a:pt x="1210310" y="3272792"/>
                    <a:pt x="1216660" y="3277872"/>
                  </a:cubicBezTo>
                  <a:cubicBezTo>
                    <a:pt x="1220470" y="3280412"/>
                    <a:pt x="1225550" y="3284222"/>
                    <a:pt x="1229360" y="3284222"/>
                  </a:cubicBezTo>
                  <a:cubicBezTo>
                    <a:pt x="1235710" y="3284222"/>
                    <a:pt x="1238250" y="3289302"/>
                    <a:pt x="1240790" y="3293112"/>
                  </a:cubicBezTo>
                  <a:cubicBezTo>
                    <a:pt x="1248410" y="3294382"/>
                    <a:pt x="1256030" y="3294382"/>
                    <a:pt x="1259840" y="3302002"/>
                  </a:cubicBezTo>
                  <a:cubicBezTo>
                    <a:pt x="1259840" y="3303272"/>
                    <a:pt x="1261110" y="3303272"/>
                    <a:pt x="1262380" y="3303272"/>
                  </a:cubicBezTo>
                  <a:cubicBezTo>
                    <a:pt x="1267460" y="3304542"/>
                    <a:pt x="1272540" y="3305812"/>
                    <a:pt x="1277620" y="3308352"/>
                  </a:cubicBezTo>
                  <a:cubicBezTo>
                    <a:pt x="1280160" y="3309622"/>
                    <a:pt x="1282700" y="3312162"/>
                    <a:pt x="1286510" y="3314702"/>
                  </a:cubicBezTo>
                  <a:cubicBezTo>
                    <a:pt x="1287780" y="3314702"/>
                    <a:pt x="1287780" y="3315972"/>
                    <a:pt x="1289050" y="3315972"/>
                  </a:cubicBezTo>
                  <a:cubicBezTo>
                    <a:pt x="1297940" y="3315972"/>
                    <a:pt x="1300480" y="3322322"/>
                    <a:pt x="1305560" y="3327402"/>
                  </a:cubicBezTo>
                  <a:cubicBezTo>
                    <a:pt x="1313180" y="3333752"/>
                    <a:pt x="1322070" y="3340102"/>
                    <a:pt x="1328420" y="3347722"/>
                  </a:cubicBezTo>
                  <a:cubicBezTo>
                    <a:pt x="1332230" y="3352802"/>
                    <a:pt x="1338580" y="3355342"/>
                    <a:pt x="1342390" y="3357882"/>
                  </a:cubicBezTo>
                  <a:lnTo>
                    <a:pt x="1350010" y="3361692"/>
                  </a:lnTo>
                  <a:cubicBezTo>
                    <a:pt x="1352550" y="3364232"/>
                    <a:pt x="1355090" y="3366772"/>
                    <a:pt x="1358900" y="3369312"/>
                  </a:cubicBezTo>
                  <a:cubicBezTo>
                    <a:pt x="1362710" y="3370582"/>
                    <a:pt x="1363980" y="3375662"/>
                    <a:pt x="1369060" y="3374392"/>
                  </a:cubicBezTo>
                  <a:cubicBezTo>
                    <a:pt x="1371600" y="3374392"/>
                    <a:pt x="1374140" y="3375662"/>
                    <a:pt x="1376680" y="3376932"/>
                  </a:cubicBezTo>
                  <a:cubicBezTo>
                    <a:pt x="1380490" y="3379472"/>
                    <a:pt x="1381760" y="3382012"/>
                    <a:pt x="1386840" y="3382012"/>
                  </a:cubicBezTo>
                  <a:cubicBezTo>
                    <a:pt x="1389380" y="3382012"/>
                    <a:pt x="1391920" y="3384552"/>
                    <a:pt x="1393190" y="3385822"/>
                  </a:cubicBezTo>
                  <a:cubicBezTo>
                    <a:pt x="1399540" y="3388362"/>
                    <a:pt x="1405890" y="3388362"/>
                    <a:pt x="1409700" y="3380742"/>
                  </a:cubicBezTo>
                  <a:lnTo>
                    <a:pt x="1410970" y="3379472"/>
                  </a:lnTo>
                  <a:cubicBezTo>
                    <a:pt x="1416050" y="3382012"/>
                    <a:pt x="1416050" y="3376932"/>
                    <a:pt x="1417320" y="3374392"/>
                  </a:cubicBezTo>
                  <a:cubicBezTo>
                    <a:pt x="1418590" y="3373122"/>
                    <a:pt x="1421130" y="3371852"/>
                    <a:pt x="1422400" y="3370582"/>
                  </a:cubicBezTo>
                  <a:cubicBezTo>
                    <a:pt x="1424940" y="3368042"/>
                    <a:pt x="1427480" y="3366772"/>
                    <a:pt x="1431290" y="3364232"/>
                  </a:cubicBezTo>
                  <a:cubicBezTo>
                    <a:pt x="1432560" y="3362962"/>
                    <a:pt x="1435100" y="3361692"/>
                    <a:pt x="1436370" y="3361692"/>
                  </a:cubicBezTo>
                  <a:cubicBezTo>
                    <a:pt x="1442720" y="3361692"/>
                    <a:pt x="1446530" y="3359152"/>
                    <a:pt x="1451610" y="3354072"/>
                  </a:cubicBezTo>
                  <a:cubicBezTo>
                    <a:pt x="1455420" y="3350262"/>
                    <a:pt x="1461770" y="3347722"/>
                    <a:pt x="1466850" y="3345182"/>
                  </a:cubicBezTo>
                  <a:cubicBezTo>
                    <a:pt x="1471930" y="3342642"/>
                    <a:pt x="1477010" y="3340102"/>
                    <a:pt x="1483360" y="3338832"/>
                  </a:cubicBezTo>
                  <a:cubicBezTo>
                    <a:pt x="1487170" y="3337562"/>
                    <a:pt x="1490980" y="3337562"/>
                    <a:pt x="1494790" y="3337562"/>
                  </a:cubicBezTo>
                  <a:lnTo>
                    <a:pt x="1497330" y="3337562"/>
                  </a:lnTo>
                  <a:cubicBezTo>
                    <a:pt x="1502410" y="3335021"/>
                    <a:pt x="1507490" y="3331212"/>
                    <a:pt x="1513840" y="3328671"/>
                  </a:cubicBezTo>
                  <a:lnTo>
                    <a:pt x="1517650" y="3328671"/>
                  </a:lnTo>
                  <a:cubicBezTo>
                    <a:pt x="1524000" y="3331212"/>
                    <a:pt x="1530350" y="3331212"/>
                    <a:pt x="1536700" y="3326131"/>
                  </a:cubicBezTo>
                  <a:cubicBezTo>
                    <a:pt x="1537970" y="3324861"/>
                    <a:pt x="1540510" y="3323591"/>
                    <a:pt x="1541780" y="3322321"/>
                  </a:cubicBezTo>
                  <a:cubicBezTo>
                    <a:pt x="1548130" y="3324862"/>
                    <a:pt x="1554480" y="3329942"/>
                    <a:pt x="1562100" y="3329942"/>
                  </a:cubicBezTo>
                  <a:cubicBezTo>
                    <a:pt x="1564640" y="3329942"/>
                    <a:pt x="1568450" y="3328671"/>
                    <a:pt x="1570990" y="3327401"/>
                  </a:cubicBezTo>
                  <a:cubicBezTo>
                    <a:pt x="1576070" y="3327401"/>
                    <a:pt x="1581150" y="3327401"/>
                    <a:pt x="1584960" y="3326131"/>
                  </a:cubicBezTo>
                  <a:cubicBezTo>
                    <a:pt x="1590040" y="3324861"/>
                    <a:pt x="1596390" y="3326131"/>
                    <a:pt x="1601470" y="3323591"/>
                  </a:cubicBezTo>
                  <a:cubicBezTo>
                    <a:pt x="1604010" y="3317241"/>
                    <a:pt x="1605280" y="3317241"/>
                    <a:pt x="1611630" y="3318511"/>
                  </a:cubicBezTo>
                  <a:cubicBezTo>
                    <a:pt x="1619250" y="3319781"/>
                    <a:pt x="1624330" y="3318511"/>
                    <a:pt x="1629410" y="3312161"/>
                  </a:cubicBezTo>
                  <a:cubicBezTo>
                    <a:pt x="1631950" y="3308351"/>
                    <a:pt x="1638300" y="3308351"/>
                    <a:pt x="1642110" y="3305811"/>
                  </a:cubicBezTo>
                  <a:cubicBezTo>
                    <a:pt x="1643380" y="3305811"/>
                    <a:pt x="1644650" y="3304541"/>
                    <a:pt x="1645920" y="3304541"/>
                  </a:cubicBezTo>
                  <a:cubicBezTo>
                    <a:pt x="1648460" y="3303271"/>
                    <a:pt x="1649730" y="3303271"/>
                    <a:pt x="1652270" y="3302001"/>
                  </a:cubicBezTo>
                  <a:cubicBezTo>
                    <a:pt x="1658620" y="3299461"/>
                    <a:pt x="1664970" y="3298191"/>
                    <a:pt x="1671320" y="3294381"/>
                  </a:cubicBezTo>
                  <a:cubicBezTo>
                    <a:pt x="1677670" y="3290571"/>
                    <a:pt x="1682750" y="3288031"/>
                    <a:pt x="1689100" y="3293111"/>
                  </a:cubicBezTo>
                  <a:lnTo>
                    <a:pt x="1691640" y="3293111"/>
                  </a:lnTo>
                  <a:cubicBezTo>
                    <a:pt x="1694180" y="3291841"/>
                    <a:pt x="1695450" y="3291841"/>
                    <a:pt x="1697990" y="3290571"/>
                  </a:cubicBezTo>
                  <a:cubicBezTo>
                    <a:pt x="1697990" y="3286761"/>
                    <a:pt x="1697990" y="3281681"/>
                    <a:pt x="1703070" y="3277871"/>
                  </a:cubicBezTo>
                  <a:cubicBezTo>
                    <a:pt x="1704340" y="3276601"/>
                    <a:pt x="1704340" y="3274061"/>
                    <a:pt x="1706880" y="3272791"/>
                  </a:cubicBezTo>
                  <a:cubicBezTo>
                    <a:pt x="1709420" y="3270251"/>
                    <a:pt x="1713230" y="3270251"/>
                    <a:pt x="1715770" y="3271521"/>
                  </a:cubicBezTo>
                  <a:cubicBezTo>
                    <a:pt x="1717040" y="3272791"/>
                    <a:pt x="1719580" y="3271521"/>
                    <a:pt x="1720849" y="3271521"/>
                  </a:cubicBezTo>
                  <a:cubicBezTo>
                    <a:pt x="1728470" y="3270251"/>
                    <a:pt x="1737360" y="3270251"/>
                    <a:pt x="1744979" y="3268981"/>
                  </a:cubicBezTo>
                  <a:cubicBezTo>
                    <a:pt x="1752599" y="3267710"/>
                    <a:pt x="1760219" y="3266440"/>
                    <a:pt x="1767839" y="3263901"/>
                  </a:cubicBezTo>
                  <a:cubicBezTo>
                    <a:pt x="1772919" y="3261360"/>
                    <a:pt x="1777999" y="3262631"/>
                    <a:pt x="1783079" y="3262631"/>
                  </a:cubicBezTo>
                  <a:cubicBezTo>
                    <a:pt x="1793239" y="3263901"/>
                    <a:pt x="1802129" y="3263901"/>
                    <a:pt x="1811019" y="3258821"/>
                  </a:cubicBezTo>
                  <a:lnTo>
                    <a:pt x="1808479" y="3256281"/>
                  </a:lnTo>
                  <a:cubicBezTo>
                    <a:pt x="1811019" y="3255010"/>
                    <a:pt x="1813559" y="3255010"/>
                    <a:pt x="1817369" y="3255010"/>
                  </a:cubicBezTo>
                  <a:cubicBezTo>
                    <a:pt x="1819909" y="3258820"/>
                    <a:pt x="1823719" y="3256281"/>
                    <a:pt x="1826259" y="3253740"/>
                  </a:cubicBezTo>
                  <a:cubicBezTo>
                    <a:pt x="1830069" y="3249930"/>
                    <a:pt x="1833879" y="3251200"/>
                    <a:pt x="1838959" y="3251200"/>
                  </a:cubicBezTo>
                  <a:cubicBezTo>
                    <a:pt x="1844039" y="3252470"/>
                    <a:pt x="1850389" y="3249930"/>
                    <a:pt x="1856739" y="3248660"/>
                  </a:cubicBezTo>
                  <a:cubicBezTo>
                    <a:pt x="1858009" y="3248660"/>
                    <a:pt x="1859279" y="3246120"/>
                    <a:pt x="1859279" y="3244850"/>
                  </a:cubicBezTo>
                  <a:cubicBezTo>
                    <a:pt x="1861819" y="3244850"/>
                    <a:pt x="1864359" y="3243580"/>
                    <a:pt x="1868169" y="3243580"/>
                  </a:cubicBezTo>
                  <a:lnTo>
                    <a:pt x="1873249" y="3243580"/>
                  </a:lnTo>
                  <a:cubicBezTo>
                    <a:pt x="1878329" y="3246120"/>
                    <a:pt x="1883409" y="3246120"/>
                    <a:pt x="1888489" y="3243580"/>
                  </a:cubicBezTo>
                  <a:cubicBezTo>
                    <a:pt x="1889759" y="3242310"/>
                    <a:pt x="1892299" y="3242310"/>
                    <a:pt x="1893569" y="3242310"/>
                  </a:cubicBezTo>
                  <a:cubicBezTo>
                    <a:pt x="1897379" y="3241040"/>
                    <a:pt x="1901189" y="3242310"/>
                    <a:pt x="1903729" y="3238500"/>
                  </a:cubicBezTo>
                  <a:cubicBezTo>
                    <a:pt x="1904999" y="3237230"/>
                    <a:pt x="1907539" y="3238500"/>
                    <a:pt x="1910079"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399" y="3232150"/>
                    <a:pt x="2063749"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49" y="3258820"/>
                    <a:pt x="2160270" y="3260090"/>
                  </a:cubicBezTo>
                  <a:lnTo>
                    <a:pt x="2161540" y="3260090"/>
                  </a:lnTo>
                  <a:cubicBezTo>
                    <a:pt x="2170430" y="3258820"/>
                    <a:pt x="2179320" y="3261360"/>
                    <a:pt x="2188210" y="3261360"/>
                  </a:cubicBezTo>
                  <a:cubicBezTo>
                    <a:pt x="2189480" y="3035300"/>
                    <a:pt x="2183130" y="2809240"/>
                    <a:pt x="2175510" y="2583181"/>
                  </a:cubicBezTo>
                  <a:cubicBezTo>
                    <a:pt x="2167890" y="2368551"/>
                    <a:pt x="2160270" y="2153920"/>
                    <a:pt x="2159000" y="1939291"/>
                  </a:cubicBezTo>
                  <a:cubicBezTo>
                    <a:pt x="2159000" y="1831341"/>
                    <a:pt x="2160270" y="1724661"/>
                    <a:pt x="2162810" y="1616711"/>
                  </a:cubicBezTo>
                  <a:cubicBezTo>
                    <a:pt x="2166620" y="1508761"/>
                    <a:pt x="2174240" y="1400811"/>
                    <a:pt x="2179320" y="1292861"/>
                  </a:cubicBezTo>
                  <a:cubicBezTo>
                    <a:pt x="2194560" y="951231"/>
                    <a:pt x="2185670" y="608331"/>
                    <a:pt x="2180590" y="266701"/>
                  </a:cubicBezTo>
                  <a:cubicBezTo>
                    <a:pt x="2176780" y="265431"/>
                    <a:pt x="2174240" y="264161"/>
                    <a:pt x="2171700" y="262891"/>
                  </a:cubicBezTo>
                  <a:cubicBezTo>
                    <a:pt x="2167890" y="260351"/>
                    <a:pt x="2164080" y="259081"/>
                    <a:pt x="2159000" y="260351"/>
                  </a:cubicBezTo>
                  <a:lnTo>
                    <a:pt x="2151380" y="260351"/>
                  </a:lnTo>
                  <a:cubicBezTo>
                    <a:pt x="2147570" y="260351"/>
                    <a:pt x="2142490" y="260351"/>
                    <a:pt x="2139950" y="265431"/>
                  </a:cubicBezTo>
                  <a:cubicBezTo>
                    <a:pt x="2139950" y="265431"/>
                    <a:pt x="2138680" y="266701"/>
                    <a:pt x="2137410" y="266701"/>
                  </a:cubicBezTo>
                  <a:lnTo>
                    <a:pt x="2132330" y="266701"/>
                  </a:lnTo>
                  <a:cubicBezTo>
                    <a:pt x="2131060" y="264161"/>
                    <a:pt x="2133600" y="259081"/>
                    <a:pt x="2127250" y="260351"/>
                  </a:cubicBezTo>
                  <a:cubicBezTo>
                    <a:pt x="2124710" y="260351"/>
                    <a:pt x="2120900" y="261621"/>
                    <a:pt x="2118360" y="261621"/>
                  </a:cubicBezTo>
                  <a:lnTo>
                    <a:pt x="2099310" y="261621"/>
                  </a:lnTo>
                  <a:cubicBezTo>
                    <a:pt x="2098040" y="259081"/>
                    <a:pt x="2096770" y="256541"/>
                    <a:pt x="2094230" y="252731"/>
                  </a:cubicBezTo>
                  <a:cubicBezTo>
                    <a:pt x="2092960" y="250191"/>
                    <a:pt x="2091690" y="248921"/>
                    <a:pt x="2087880" y="251461"/>
                  </a:cubicBezTo>
                  <a:cubicBezTo>
                    <a:pt x="2085340" y="252731"/>
                    <a:pt x="2084070" y="252731"/>
                    <a:pt x="2082800" y="250191"/>
                  </a:cubicBezTo>
                  <a:cubicBezTo>
                    <a:pt x="2078990" y="243841"/>
                    <a:pt x="2075180" y="238761"/>
                    <a:pt x="2067560" y="237491"/>
                  </a:cubicBezTo>
                  <a:cubicBezTo>
                    <a:pt x="2066290" y="237491"/>
                    <a:pt x="2065020" y="234950"/>
                    <a:pt x="2063750" y="233681"/>
                  </a:cubicBezTo>
                  <a:cubicBezTo>
                    <a:pt x="2061210" y="231141"/>
                    <a:pt x="2059940" y="228601"/>
                    <a:pt x="2056130" y="228601"/>
                  </a:cubicBezTo>
                  <a:cubicBezTo>
                    <a:pt x="2054860" y="228601"/>
                    <a:pt x="2052320" y="226061"/>
                    <a:pt x="2052320" y="224791"/>
                  </a:cubicBezTo>
                  <a:cubicBezTo>
                    <a:pt x="2051050" y="219711"/>
                    <a:pt x="2051050" y="215901"/>
                    <a:pt x="2051050" y="210821"/>
                  </a:cubicBezTo>
                  <a:cubicBezTo>
                    <a:pt x="2049780" y="205741"/>
                    <a:pt x="2047240" y="200661"/>
                    <a:pt x="2043430" y="198121"/>
                  </a:cubicBezTo>
                  <a:cubicBezTo>
                    <a:pt x="2037080" y="194311"/>
                    <a:pt x="2032000" y="189231"/>
                    <a:pt x="2025650" y="185421"/>
                  </a:cubicBezTo>
                  <a:cubicBezTo>
                    <a:pt x="2024380" y="184151"/>
                    <a:pt x="2021840" y="182881"/>
                    <a:pt x="2019300" y="182881"/>
                  </a:cubicBezTo>
                  <a:cubicBezTo>
                    <a:pt x="2015490" y="181611"/>
                    <a:pt x="2011680" y="180341"/>
                    <a:pt x="2007870" y="180341"/>
                  </a:cubicBezTo>
                  <a:cubicBezTo>
                    <a:pt x="2004060" y="180341"/>
                    <a:pt x="1998980" y="180341"/>
                    <a:pt x="1995170" y="182881"/>
                  </a:cubicBezTo>
                  <a:cubicBezTo>
                    <a:pt x="1987550" y="186691"/>
                    <a:pt x="1981200" y="181611"/>
                    <a:pt x="1974850" y="181611"/>
                  </a:cubicBezTo>
                  <a:cubicBezTo>
                    <a:pt x="1968500" y="180341"/>
                    <a:pt x="1962150" y="177801"/>
                    <a:pt x="1957070" y="176531"/>
                  </a:cubicBezTo>
                  <a:lnTo>
                    <a:pt x="1940560" y="176531"/>
                  </a:lnTo>
                  <a:cubicBezTo>
                    <a:pt x="1926590" y="179071"/>
                    <a:pt x="1915160" y="171451"/>
                    <a:pt x="1901190" y="170181"/>
                  </a:cubicBezTo>
                  <a:cubicBezTo>
                    <a:pt x="1897380" y="170181"/>
                    <a:pt x="1893570" y="166371"/>
                    <a:pt x="1889760" y="163831"/>
                  </a:cubicBezTo>
                  <a:cubicBezTo>
                    <a:pt x="1887220" y="161291"/>
                    <a:pt x="1884680" y="161291"/>
                    <a:pt x="1880870" y="162561"/>
                  </a:cubicBezTo>
                  <a:cubicBezTo>
                    <a:pt x="1875790" y="163831"/>
                    <a:pt x="1870710" y="162561"/>
                    <a:pt x="1865630" y="163831"/>
                  </a:cubicBezTo>
                  <a:cubicBezTo>
                    <a:pt x="1858010" y="166371"/>
                    <a:pt x="1851660" y="160021"/>
                    <a:pt x="1844040" y="160021"/>
                  </a:cubicBezTo>
                  <a:cubicBezTo>
                    <a:pt x="1837690" y="161291"/>
                    <a:pt x="1831340" y="161291"/>
                    <a:pt x="1824990" y="162561"/>
                  </a:cubicBezTo>
                  <a:lnTo>
                    <a:pt x="1809750" y="166371"/>
                  </a:lnTo>
                  <a:cubicBezTo>
                    <a:pt x="1799590" y="171451"/>
                    <a:pt x="1791970" y="165101"/>
                    <a:pt x="1783080" y="162561"/>
                  </a:cubicBezTo>
                  <a:cubicBezTo>
                    <a:pt x="1776730" y="161291"/>
                    <a:pt x="1772920" y="158751"/>
                    <a:pt x="1767840" y="154941"/>
                  </a:cubicBezTo>
                  <a:cubicBezTo>
                    <a:pt x="1762760" y="151131"/>
                    <a:pt x="1757680" y="154941"/>
                    <a:pt x="1753870" y="154941"/>
                  </a:cubicBezTo>
                  <a:cubicBezTo>
                    <a:pt x="1750060" y="154941"/>
                    <a:pt x="1747520" y="158751"/>
                    <a:pt x="1744980" y="160021"/>
                  </a:cubicBezTo>
                  <a:cubicBezTo>
                    <a:pt x="1741170" y="161291"/>
                    <a:pt x="1737360" y="161291"/>
                    <a:pt x="1733550" y="161291"/>
                  </a:cubicBezTo>
                  <a:cubicBezTo>
                    <a:pt x="1729740" y="161291"/>
                    <a:pt x="1724660" y="160021"/>
                    <a:pt x="1720850" y="161291"/>
                  </a:cubicBezTo>
                  <a:cubicBezTo>
                    <a:pt x="1714500" y="163831"/>
                    <a:pt x="1709420" y="167641"/>
                    <a:pt x="1704340" y="170181"/>
                  </a:cubicBezTo>
                  <a:cubicBezTo>
                    <a:pt x="1703070" y="171451"/>
                    <a:pt x="1701800" y="172721"/>
                    <a:pt x="1700530" y="172721"/>
                  </a:cubicBezTo>
                  <a:cubicBezTo>
                    <a:pt x="1691640" y="177801"/>
                    <a:pt x="1681480" y="179071"/>
                    <a:pt x="1670050" y="179071"/>
                  </a:cubicBezTo>
                  <a:cubicBezTo>
                    <a:pt x="1663700" y="179071"/>
                    <a:pt x="1657350" y="179071"/>
                    <a:pt x="1651000" y="177801"/>
                  </a:cubicBezTo>
                  <a:cubicBezTo>
                    <a:pt x="1647190" y="177801"/>
                    <a:pt x="1644650" y="173991"/>
                    <a:pt x="1642110" y="173991"/>
                  </a:cubicBezTo>
                  <a:cubicBezTo>
                    <a:pt x="1633220" y="172720"/>
                    <a:pt x="1625600" y="172720"/>
                    <a:pt x="1616710" y="172720"/>
                  </a:cubicBezTo>
                  <a:cubicBezTo>
                    <a:pt x="1615440" y="172720"/>
                    <a:pt x="1614170" y="173991"/>
                    <a:pt x="1612900" y="173991"/>
                  </a:cubicBezTo>
                  <a:cubicBezTo>
                    <a:pt x="1607820" y="176530"/>
                    <a:pt x="1602740" y="180341"/>
                    <a:pt x="1597660" y="182880"/>
                  </a:cubicBezTo>
                  <a:cubicBezTo>
                    <a:pt x="1588770" y="185420"/>
                    <a:pt x="1579880" y="187960"/>
                    <a:pt x="1570990" y="189230"/>
                  </a:cubicBezTo>
                  <a:lnTo>
                    <a:pt x="1567180" y="189230"/>
                  </a:lnTo>
                  <a:cubicBezTo>
                    <a:pt x="1559560" y="185420"/>
                    <a:pt x="1553210" y="189230"/>
                    <a:pt x="1545590" y="190501"/>
                  </a:cubicBezTo>
                  <a:cubicBezTo>
                    <a:pt x="1537970" y="193041"/>
                    <a:pt x="1530350" y="196851"/>
                    <a:pt x="1522730" y="199391"/>
                  </a:cubicBezTo>
                  <a:cubicBezTo>
                    <a:pt x="1520190" y="200661"/>
                    <a:pt x="1517650" y="199391"/>
                    <a:pt x="1515110" y="198120"/>
                  </a:cubicBezTo>
                  <a:cubicBezTo>
                    <a:pt x="1511300" y="196850"/>
                    <a:pt x="1508760" y="196850"/>
                    <a:pt x="1506220" y="199391"/>
                  </a:cubicBezTo>
                  <a:cubicBezTo>
                    <a:pt x="1504950" y="200661"/>
                    <a:pt x="1503680" y="200661"/>
                    <a:pt x="1502410" y="200661"/>
                  </a:cubicBezTo>
                  <a:cubicBezTo>
                    <a:pt x="1498600" y="201931"/>
                    <a:pt x="1494790" y="201931"/>
                    <a:pt x="1492250" y="203201"/>
                  </a:cubicBezTo>
                  <a:cubicBezTo>
                    <a:pt x="1487170" y="207011"/>
                    <a:pt x="1482090" y="205741"/>
                    <a:pt x="1477010" y="208281"/>
                  </a:cubicBezTo>
                  <a:cubicBezTo>
                    <a:pt x="1471930" y="210821"/>
                    <a:pt x="1466850" y="210821"/>
                    <a:pt x="1463040" y="214631"/>
                  </a:cubicBezTo>
                  <a:cubicBezTo>
                    <a:pt x="1461770" y="215901"/>
                    <a:pt x="1459230" y="215901"/>
                    <a:pt x="1456690" y="215901"/>
                  </a:cubicBezTo>
                  <a:cubicBezTo>
                    <a:pt x="1450340" y="217171"/>
                    <a:pt x="1445260" y="220981"/>
                    <a:pt x="1441450" y="226061"/>
                  </a:cubicBezTo>
                  <a:cubicBezTo>
                    <a:pt x="1436370" y="231141"/>
                    <a:pt x="1431290" y="234951"/>
                    <a:pt x="1426210" y="238761"/>
                  </a:cubicBezTo>
                  <a:cubicBezTo>
                    <a:pt x="1424940" y="240031"/>
                    <a:pt x="1421130" y="240031"/>
                    <a:pt x="1419860" y="240031"/>
                  </a:cubicBezTo>
                  <a:cubicBezTo>
                    <a:pt x="1414780" y="240031"/>
                    <a:pt x="1409700" y="238761"/>
                    <a:pt x="1405890" y="237491"/>
                  </a:cubicBezTo>
                  <a:cubicBezTo>
                    <a:pt x="1403350" y="237491"/>
                    <a:pt x="1402080" y="236220"/>
                    <a:pt x="1399540" y="236220"/>
                  </a:cubicBezTo>
                  <a:cubicBezTo>
                    <a:pt x="1391920" y="240030"/>
                    <a:pt x="1383030" y="237491"/>
                    <a:pt x="1375410" y="237491"/>
                  </a:cubicBezTo>
                  <a:cubicBezTo>
                    <a:pt x="1374140" y="237491"/>
                    <a:pt x="1371600" y="236220"/>
                    <a:pt x="1370330" y="234950"/>
                  </a:cubicBezTo>
                  <a:cubicBezTo>
                    <a:pt x="1365250" y="231141"/>
                    <a:pt x="1360170" y="231141"/>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1" y="219710"/>
                    <a:pt x="1258570" y="220980"/>
                    <a:pt x="1250950" y="215900"/>
                  </a:cubicBezTo>
                  <a:cubicBezTo>
                    <a:pt x="1247140" y="213360"/>
                    <a:pt x="1245870" y="215900"/>
                    <a:pt x="1243330" y="215900"/>
                  </a:cubicBezTo>
                  <a:cubicBezTo>
                    <a:pt x="1242061" y="215900"/>
                    <a:pt x="1240791"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1"/>
                    <a:pt x="1169670" y="224791"/>
                  </a:cubicBezTo>
                  <a:lnTo>
                    <a:pt x="1163320" y="224791"/>
                  </a:lnTo>
                  <a:cubicBezTo>
                    <a:pt x="1155700" y="226061"/>
                    <a:pt x="1151890" y="219711"/>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1" y="205741"/>
                    <a:pt x="1097280" y="200660"/>
                    <a:pt x="1090930" y="195580"/>
                  </a:cubicBezTo>
                  <a:cubicBezTo>
                    <a:pt x="1087120" y="193040"/>
                    <a:pt x="1082041" y="190500"/>
                    <a:pt x="1078230" y="189230"/>
                  </a:cubicBezTo>
                  <a:cubicBezTo>
                    <a:pt x="1073150" y="186690"/>
                    <a:pt x="1066800" y="185420"/>
                    <a:pt x="1064261" y="179070"/>
                  </a:cubicBezTo>
                  <a:cubicBezTo>
                    <a:pt x="1062991" y="176530"/>
                    <a:pt x="1060450" y="176530"/>
                    <a:pt x="1059180" y="173990"/>
                  </a:cubicBezTo>
                  <a:cubicBezTo>
                    <a:pt x="1057911" y="171450"/>
                    <a:pt x="1056641" y="168910"/>
                    <a:pt x="1056641" y="167640"/>
                  </a:cubicBezTo>
                  <a:cubicBezTo>
                    <a:pt x="1056641" y="165100"/>
                    <a:pt x="1057911" y="162560"/>
                    <a:pt x="1059180" y="160020"/>
                  </a:cubicBezTo>
                  <a:cubicBezTo>
                    <a:pt x="1060450" y="156210"/>
                    <a:pt x="1057911"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1" y="114300"/>
                    <a:pt x="1023620" y="111760"/>
                    <a:pt x="1019811" y="109220"/>
                  </a:cubicBezTo>
                  <a:cubicBezTo>
                    <a:pt x="1010921" y="105410"/>
                    <a:pt x="1002030" y="101600"/>
                    <a:pt x="993141" y="96520"/>
                  </a:cubicBezTo>
                  <a:cubicBezTo>
                    <a:pt x="993141" y="106680"/>
                    <a:pt x="990601" y="104140"/>
                    <a:pt x="989330" y="101600"/>
                  </a:cubicBezTo>
                  <a:cubicBezTo>
                    <a:pt x="989330" y="97790"/>
                    <a:pt x="986791" y="96520"/>
                    <a:pt x="982980" y="96520"/>
                  </a:cubicBezTo>
                  <a:cubicBezTo>
                    <a:pt x="982980" y="96520"/>
                    <a:pt x="981711" y="96520"/>
                    <a:pt x="981711" y="95250"/>
                  </a:cubicBezTo>
                  <a:cubicBezTo>
                    <a:pt x="980441" y="87630"/>
                    <a:pt x="974091" y="90170"/>
                    <a:pt x="970280" y="88900"/>
                  </a:cubicBezTo>
                  <a:cubicBezTo>
                    <a:pt x="967741" y="87630"/>
                    <a:pt x="965200" y="86360"/>
                    <a:pt x="962661" y="87630"/>
                  </a:cubicBezTo>
                  <a:cubicBezTo>
                    <a:pt x="957580" y="88900"/>
                    <a:pt x="953771" y="85090"/>
                    <a:pt x="948691" y="83820"/>
                  </a:cubicBezTo>
                  <a:cubicBezTo>
                    <a:pt x="947421" y="83820"/>
                    <a:pt x="946151" y="83820"/>
                    <a:pt x="944880" y="85090"/>
                  </a:cubicBezTo>
                  <a:cubicBezTo>
                    <a:pt x="942341" y="87630"/>
                    <a:pt x="939800" y="87630"/>
                    <a:pt x="935991" y="85090"/>
                  </a:cubicBezTo>
                  <a:cubicBezTo>
                    <a:pt x="930911" y="81280"/>
                    <a:pt x="925830" y="81280"/>
                    <a:pt x="919480" y="83820"/>
                  </a:cubicBezTo>
                  <a:cubicBezTo>
                    <a:pt x="916941" y="85090"/>
                    <a:pt x="914400" y="85090"/>
                    <a:pt x="911861" y="83820"/>
                  </a:cubicBezTo>
                  <a:cubicBezTo>
                    <a:pt x="906780" y="81280"/>
                    <a:pt x="901700" y="77470"/>
                    <a:pt x="895350" y="74930"/>
                  </a:cubicBezTo>
                  <a:cubicBezTo>
                    <a:pt x="894080" y="74930"/>
                    <a:pt x="892811" y="73660"/>
                    <a:pt x="891540" y="73660"/>
                  </a:cubicBezTo>
                  <a:cubicBezTo>
                    <a:pt x="883920" y="74930"/>
                    <a:pt x="877570" y="72390"/>
                    <a:pt x="869950" y="74930"/>
                  </a:cubicBezTo>
                  <a:cubicBezTo>
                    <a:pt x="866140" y="76200"/>
                    <a:pt x="861061"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blipFill>
              <a:blip r:embed="rId2"/>
              <a:stretch>
                <a:fillRect l="-11746" r="-11746"/>
              </a:stretch>
            </a:blipFill>
          </p:spPr>
        </p:sp>
      </p:grpSp>
      <p:sp>
        <p:nvSpPr>
          <p:cNvPr id="9" name="TextBox 9"/>
          <p:cNvSpPr txBox="1"/>
          <p:nvPr/>
        </p:nvSpPr>
        <p:spPr>
          <a:xfrm rot="-5400000">
            <a:off x="-2668475" y="4948238"/>
            <a:ext cx="7784876" cy="390525"/>
          </a:xfrm>
          <a:prstGeom prst="rect">
            <a:avLst/>
          </a:prstGeom>
        </p:spPr>
        <p:txBody>
          <a:bodyPr lIns="0" tIns="0" rIns="0" bIns="0" rtlCol="0" anchor="t">
            <a:spAutoFit/>
          </a:bodyPr>
          <a:lstStyle/>
          <a:p>
            <a:pPr algn="r">
              <a:lnSpc>
                <a:spcPts val="3120"/>
              </a:lnSpc>
            </a:pPr>
            <a:r>
              <a:rPr lang="en-US" sz="2600" spc="156">
                <a:solidFill>
                  <a:srgbClr val="3D4E62"/>
                </a:solidFill>
                <a:latin typeface="Abril Fatface"/>
              </a:rPr>
              <a:t>PROPOSITO DEL PROGRAMA     YES PSD                             </a:t>
            </a:r>
          </a:p>
        </p:txBody>
      </p:sp>
      <p:sp>
        <p:nvSpPr>
          <p:cNvPr id="10" name="TextBox 10"/>
          <p:cNvSpPr txBox="1"/>
          <p:nvPr/>
        </p:nvSpPr>
        <p:spPr>
          <a:xfrm>
            <a:off x="1028700" y="9210675"/>
            <a:ext cx="845404" cy="41338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02</a:t>
            </a:r>
          </a:p>
        </p:txBody>
      </p:sp>
      <p:grpSp>
        <p:nvGrpSpPr>
          <p:cNvPr id="11" name="Group 11"/>
          <p:cNvGrpSpPr/>
          <p:nvPr/>
        </p:nvGrpSpPr>
        <p:grpSpPr>
          <a:xfrm>
            <a:off x="1028700" y="8082836"/>
            <a:ext cx="6999536" cy="1475565"/>
            <a:chOff x="0" y="0"/>
            <a:chExt cx="9332715" cy="1967420"/>
          </a:xfrm>
        </p:grpSpPr>
        <p:sp>
          <p:nvSpPr>
            <p:cNvPr id="12" name="TextBox 12"/>
            <p:cNvSpPr txBox="1"/>
            <p:nvPr/>
          </p:nvSpPr>
          <p:spPr>
            <a:xfrm>
              <a:off x="653523" y="-19050"/>
              <a:ext cx="8025670" cy="1118436"/>
            </a:xfrm>
            <a:prstGeom prst="rect">
              <a:avLst/>
            </a:prstGeom>
          </p:spPr>
          <p:txBody>
            <a:bodyPr lIns="0" tIns="0" rIns="0" bIns="0" rtlCol="0" anchor="t">
              <a:spAutoFit/>
            </a:bodyPr>
            <a:lstStyle/>
            <a:p>
              <a:pPr algn="ctr">
                <a:lnSpc>
                  <a:spcPts val="3334"/>
                </a:lnSpc>
              </a:pPr>
              <a:r>
                <a:rPr lang="en-US" sz="2689">
                  <a:solidFill>
                    <a:srgbClr val="004AAD"/>
                  </a:solidFill>
                  <a:latin typeface="Abril Fatface Bold"/>
                </a:rPr>
                <a:t>Samara Flores, </a:t>
              </a:r>
            </a:p>
            <a:p>
              <a:pPr marL="0" lvl="0" indent="0" algn="ctr">
                <a:lnSpc>
                  <a:spcPts val="3334"/>
                </a:lnSpc>
              </a:pPr>
              <a:r>
                <a:rPr lang="en-US" sz="2689">
                  <a:solidFill>
                    <a:srgbClr val="004AAD"/>
                  </a:solidFill>
                  <a:latin typeface="Abril Fatface Bold"/>
                </a:rPr>
                <a:t>Independencia</a:t>
              </a:r>
            </a:p>
          </p:txBody>
        </p:sp>
        <p:sp>
          <p:nvSpPr>
            <p:cNvPr id="13" name="TextBox 13"/>
            <p:cNvSpPr txBox="1"/>
            <p:nvPr/>
          </p:nvSpPr>
          <p:spPr>
            <a:xfrm>
              <a:off x="0" y="1511946"/>
              <a:ext cx="9332715" cy="455474"/>
            </a:xfrm>
            <a:prstGeom prst="rect">
              <a:avLst/>
            </a:prstGeom>
          </p:spPr>
          <p:txBody>
            <a:bodyPr lIns="0" tIns="0" rIns="0" bIns="0" rtlCol="0" anchor="t">
              <a:spAutoFit/>
            </a:bodyPr>
            <a:lstStyle/>
            <a:p>
              <a:pPr algn="ctr">
                <a:lnSpc>
                  <a:spcPts val="2724"/>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grpSp>
        <p:nvGrpSpPr>
          <p:cNvPr id="2" name="Group 2"/>
          <p:cNvGrpSpPr/>
          <p:nvPr/>
        </p:nvGrpSpPr>
        <p:grpSpPr>
          <a:xfrm>
            <a:off x="6113726" y="1833458"/>
            <a:ext cx="1208894" cy="120889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C6DD"/>
            </a:solidFill>
          </p:spPr>
        </p:sp>
      </p:grpSp>
      <p:grpSp>
        <p:nvGrpSpPr>
          <p:cNvPr id="4" name="Group 4"/>
          <p:cNvGrpSpPr/>
          <p:nvPr/>
        </p:nvGrpSpPr>
        <p:grpSpPr>
          <a:xfrm>
            <a:off x="6113726" y="3419466"/>
            <a:ext cx="1208894" cy="1208894"/>
            <a:chOff x="0" y="0"/>
            <a:chExt cx="1611859" cy="1611859"/>
          </a:xfrm>
        </p:grpSpPr>
        <p:grpSp>
          <p:nvGrpSpPr>
            <p:cNvPr id="5" name="Group 5"/>
            <p:cNvGrpSpPr/>
            <p:nvPr/>
          </p:nvGrpSpPr>
          <p:grpSpPr>
            <a:xfrm>
              <a:off x="0" y="0"/>
              <a:ext cx="1611859" cy="161185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C6DD"/>
              </a:solidFill>
            </p:spPr>
          </p:sp>
        </p:grpSp>
        <p:sp>
          <p:nvSpPr>
            <p:cNvPr id="7" name="TextBox 7"/>
            <p:cNvSpPr txBox="1"/>
            <p:nvPr/>
          </p:nvSpPr>
          <p:spPr>
            <a:xfrm>
              <a:off x="417456" y="494184"/>
              <a:ext cx="776947" cy="531366"/>
            </a:xfrm>
            <a:prstGeom prst="rect">
              <a:avLst/>
            </a:prstGeom>
          </p:spPr>
          <p:txBody>
            <a:bodyPr lIns="0" tIns="0" rIns="0" bIns="0" rtlCol="0" anchor="t">
              <a:spAutoFit/>
            </a:bodyPr>
            <a:lstStyle/>
            <a:p>
              <a:pPr algn="ctr">
                <a:lnSpc>
                  <a:spcPts val="3039"/>
                </a:lnSpc>
              </a:pPr>
              <a:r>
                <a:rPr lang="en-US" sz="2788">
                  <a:solidFill>
                    <a:srgbClr val="FFFFFF"/>
                  </a:solidFill>
                  <a:latin typeface="Poppins Bold"/>
                </a:rPr>
                <a:t>02</a:t>
              </a:r>
            </a:p>
          </p:txBody>
        </p:sp>
      </p:grpSp>
      <p:grpSp>
        <p:nvGrpSpPr>
          <p:cNvPr id="8" name="Group 8"/>
          <p:cNvGrpSpPr/>
          <p:nvPr/>
        </p:nvGrpSpPr>
        <p:grpSpPr>
          <a:xfrm>
            <a:off x="6113726" y="5084649"/>
            <a:ext cx="1208894" cy="1208894"/>
            <a:chOff x="0" y="0"/>
            <a:chExt cx="1611859" cy="1611859"/>
          </a:xfrm>
        </p:grpSpPr>
        <p:grpSp>
          <p:nvGrpSpPr>
            <p:cNvPr id="9" name="Group 9"/>
            <p:cNvGrpSpPr/>
            <p:nvPr/>
          </p:nvGrpSpPr>
          <p:grpSpPr>
            <a:xfrm>
              <a:off x="0" y="0"/>
              <a:ext cx="1611859" cy="161185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C6DD"/>
              </a:solidFill>
            </p:spPr>
          </p:sp>
        </p:grpSp>
        <p:sp>
          <p:nvSpPr>
            <p:cNvPr id="11" name="TextBox 11"/>
            <p:cNvSpPr txBox="1"/>
            <p:nvPr/>
          </p:nvSpPr>
          <p:spPr>
            <a:xfrm>
              <a:off x="417456" y="554534"/>
              <a:ext cx="776947" cy="531366"/>
            </a:xfrm>
            <a:prstGeom prst="rect">
              <a:avLst/>
            </a:prstGeom>
          </p:spPr>
          <p:txBody>
            <a:bodyPr lIns="0" tIns="0" rIns="0" bIns="0" rtlCol="0" anchor="t">
              <a:spAutoFit/>
            </a:bodyPr>
            <a:lstStyle/>
            <a:p>
              <a:pPr algn="ctr">
                <a:lnSpc>
                  <a:spcPts val="3039"/>
                </a:lnSpc>
              </a:pPr>
              <a:r>
                <a:rPr lang="en-US" sz="2788">
                  <a:solidFill>
                    <a:srgbClr val="FFFFFF"/>
                  </a:solidFill>
                  <a:latin typeface="Poppins Bold"/>
                </a:rPr>
                <a:t>03</a:t>
              </a:r>
            </a:p>
          </p:txBody>
        </p:sp>
      </p:grpSp>
      <p:grpSp>
        <p:nvGrpSpPr>
          <p:cNvPr id="12" name="Group 12"/>
          <p:cNvGrpSpPr/>
          <p:nvPr/>
        </p:nvGrpSpPr>
        <p:grpSpPr>
          <a:xfrm>
            <a:off x="6113726" y="6487584"/>
            <a:ext cx="1208894" cy="1208894"/>
            <a:chOff x="0" y="0"/>
            <a:chExt cx="1611859" cy="1611859"/>
          </a:xfrm>
        </p:grpSpPr>
        <p:grpSp>
          <p:nvGrpSpPr>
            <p:cNvPr id="13" name="Group 13"/>
            <p:cNvGrpSpPr/>
            <p:nvPr/>
          </p:nvGrpSpPr>
          <p:grpSpPr>
            <a:xfrm>
              <a:off x="0" y="0"/>
              <a:ext cx="1611859" cy="1611859"/>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C6DD"/>
              </a:solidFill>
            </p:spPr>
          </p:sp>
        </p:grpSp>
        <p:sp>
          <p:nvSpPr>
            <p:cNvPr id="15" name="TextBox 15"/>
            <p:cNvSpPr txBox="1"/>
            <p:nvPr/>
          </p:nvSpPr>
          <p:spPr>
            <a:xfrm>
              <a:off x="417456" y="554534"/>
              <a:ext cx="776947" cy="531366"/>
            </a:xfrm>
            <a:prstGeom prst="rect">
              <a:avLst/>
            </a:prstGeom>
          </p:spPr>
          <p:txBody>
            <a:bodyPr lIns="0" tIns="0" rIns="0" bIns="0" rtlCol="0" anchor="t">
              <a:spAutoFit/>
            </a:bodyPr>
            <a:lstStyle/>
            <a:p>
              <a:pPr algn="ctr">
                <a:lnSpc>
                  <a:spcPts val="3039"/>
                </a:lnSpc>
              </a:pPr>
              <a:r>
                <a:rPr lang="en-US" sz="2788">
                  <a:solidFill>
                    <a:srgbClr val="FFFFFF"/>
                  </a:solidFill>
                  <a:latin typeface="Poppins Bold"/>
                </a:rPr>
                <a:t>04</a:t>
              </a:r>
            </a:p>
          </p:txBody>
        </p:sp>
      </p:grpSp>
      <p:grpSp>
        <p:nvGrpSpPr>
          <p:cNvPr id="16" name="Group 16"/>
          <p:cNvGrpSpPr/>
          <p:nvPr/>
        </p:nvGrpSpPr>
        <p:grpSpPr>
          <a:xfrm>
            <a:off x="6279378" y="8160695"/>
            <a:ext cx="1208894" cy="1208894"/>
            <a:chOff x="0" y="0"/>
            <a:chExt cx="1611859" cy="1611859"/>
          </a:xfrm>
        </p:grpSpPr>
        <p:grpSp>
          <p:nvGrpSpPr>
            <p:cNvPr id="17" name="Group 17"/>
            <p:cNvGrpSpPr/>
            <p:nvPr/>
          </p:nvGrpSpPr>
          <p:grpSpPr>
            <a:xfrm>
              <a:off x="0" y="0"/>
              <a:ext cx="1611859" cy="1611859"/>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C6DD"/>
              </a:solidFill>
            </p:spPr>
          </p:sp>
        </p:grpSp>
        <p:sp>
          <p:nvSpPr>
            <p:cNvPr id="19" name="TextBox 19"/>
            <p:cNvSpPr txBox="1"/>
            <p:nvPr/>
          </p:nvSpPr>
          <p:spPr>
            <a:xfrm>
              <a:off x="417456" y="554534"/>
              <a:ext cx="776947" cy="531366"/>
            </a:xfrm>
            <a:prstGeom prst="rect">
              <a:avLst/>
            </a:prstGeom>
          </p:spPr>
          <p:txBody>
            <a:bodyPr lIns="0" tIns="0" rIns="0" bIns="0" rtlCol="0" anchor="t">
              <a:spAutoFit/>
            </a:bodyPr>
            <a:lstStyle/>
            <a:p>
              <a:pPr algn="ctr">
                <a:lnSpc>
                  <a:spcPts val="3039"/>
                </a:lnSpc>
              </a:pPr>
              <a:r>
                <a:rPr lang="en-US" sz="2788">
                  <a:solidFill>
                    <a:srgbClr val="FFFFFF"/>
                  </a:solidFill>
                  <a:latin typeface="Poppins Bold"/>
                </a:rPr>
                <a:t>05</a:t>
              </a:r>
            </a:p>
          </p:txBody>
        </p:sp>
      </p:grpSp>
      <p:grpSp>
        <p:nvGrpSpPr>
          <p:cNvPr id="20" name="Group 20"/>
          <p:cNvGrpSpPr/>
          <p:nvPr/>
        </p:nvGrpSpPr>
        <p:grpSpPr>
          <a:xfrm>
            <a:off x="7789345" y="1833458"/>
            <a:ext cx="5782762" cy="1198506"/>
            <a:chOff x="0" y="0"/>
            <a:chExt cx="4095746" cy="848864"/>
          </a:xfrm>
        </p:grpSpPr>
        <p:sp>
          <p:nvSpPr>
            <p:cNvPr id="21" name="Freeform 21"/>
            <p:cNvSpPr/>
            <p:nvPr/>
          </p:nvSpPr>
          <p:spPr>
            <a:xfrm>
              <a:off x="0" y="0"/>
              <a:ext cx="4095747" cy="848864"/>
            </a:xfrm>
            <a:custGeom>
              <a:avLst/>
              <a:gdLst/>
              <a:ahLst/>
              <a:cxnLst/>
              <a:rect l="l" t="t" r="r" b="b"/>
              <a:pathLst>
                <a:path w="4095747" h="848864">
                  <a:moveTo>
                    <a:pt x="3971286" y="848864"/>
                  </a:moveTo>
                  <a:lnTo>
                    <a:pt x="124460" y="848864"/>
                  </a:lnTo>
                  <a:cubicBezTo>
                    <a:pt x="55880" y="848864"/>
                    <a:pt x="0" y="792984"/>
                    <a:pt x="0" y="724404"/>
                  </a:cubicBezTo>
                  <a:lnTo>
                    <a:pt x="0" y="124460"/>
                  </a:lnTo>
                  <a:cubicBezTo>
                    <a:pt x="0" y="55880"/>
                    <a:pt x="55880" y="0"/>
                    <a:pt x="124460" y="0"/>
                  </a:cubicBezTo>
                  <a:lnTo>
                    <a:pt x="3971287" y="0"/>
                  </a:lnTo>
                  <a:cubicBezTo>
                    <a:pt x="4039867" y="0"/>
                    <a:pt x="4095747" y="55880"/>
                    <a:pt x="4095747" y="124460"/>
                  </a:cubicBezTo>
                  <a:lnTo>
                    <a:pt x="4095747" y="724404"/>
                  </a:lnTo>
                  <a:cubicBezTo>
                    <a:pt x="4095747" y="792984"/>
                    <a:pt x="4039867" y="848864"/>
                    <a:pt x="3971287" y="848864"/>
                  </a:cubicBezTo>
                  <a:close/>
                </a:path>
              </a:pathLst>
            </a:custGeom>
            <a:solidFill>
              <a:srgbClr val="1264AD"/>
            </a:solidFill>
          </p:spPr>
        </p:sp>
      </p:grpSp>
      <p:grpSp>
        <p:nvGrpSpPr>
          <p:cNvPr id="22" name="Group 22"/>
          <p:cNvGrpSpPr/>
          <p:nvPr/>
        </p:nvGrpSpPr>
        <p:grpSpPr>
          <a:xfrm>
            <a:off x="7789345" y="3327805"/>
            <a:ext cx="5782762" cy="1224483"/>
            <a:chOff x="0" y="0"/>
            <a:chExt cx="4373091" cy="925989"/>
          </a:xfrm>
        </p:grpSpPr>
        <p:sp>
          <p:nvSpPr>
            <p:cNvPr id="23" name="Freeform 23"/>
            <p:cNvSpPr/>
            <p:nvPr/>
          </p:nvSpPr>
          <p:spPr>
            <a:xfrm>
              <a:off x="0" y="0"/>
              <a:ext cx="4373091" cy="925990"/>
            </a:xfrm>
            <a:custGeom>
              <a:avLst/>
              <a:gdLst/>
              <a:ahLst/>
              <a:cxnLst/>
              <a:rect l="l" t="t" r="r" b="b"/>
              <a:pathLst>
                <a:path w="4373091" h="925990">
                  <a:moveTo>
                    <a:pt x="4248631" y="925989"/>
                  </a:moveTo>
                  <a:lnTo>
                    <a:pt x="124460" y="925989"/>
                  </a:lnTo>
                  <a:cubicBezTo>
                    <a:pt x="55880" y="925989"/>
                    <a:pt x="0" y="870109"/>
                    <a:pt x="0" y="801529"/>
                  </a:cubicBezTo>
                  <a:lnTo>
                    <a:pt x="0" y="124460"/>
                  </a:lnTo>
                  <a:cubicBezTo>
                    <a:pt x="0" y="55880"/>
                    <a:pt x="55880" y="0"/>
                    <a:pt x="124460" y="0"/>
                  </a:cubicBezTo>
                  <a:lnTo>
                    <a:pt x="4248631" y="0"/>
                  </a:lnTo>
                  <a:cubicBezTo>
                    <a:pt x="4317211" y="0"/>
                    <a:pt x="4373091" y="55880"/>
                    <a:pt x="4373091" y="124460"/>
                  </a:cubicBezTo>
                  <a:lnTo>
                    <a:pt x="4373091" y="801530"/>
                  </a:lnTo>
                  <a:cubicBezTo>
                    <a:pt x="4373091" y="870110"/>
                    <a:pt x="4317211" y="925990"/>
                    <a:pt x="4248631" y="925990"/>
                  </a:cubicBezTo>
                  <a:close/>
                </a:path>
              </a:pathLst>
            </a:custGeom>
            <a:solidFill>
              <a:srgbClr val="1264AD"/>
            </a:solidFill>
          </p:spPr>
        </p:sp>
      </p:grpSp>
      <p:grpSp>
        <p:nvGrpSpPr>
          <p:cNvPr id="24" name="Group 24"/>
          <p:cNvGrpSpPr/>
          <p:nvPr/>
        </p:nvGrpSpPr>
        <p:grpSpPr>
          <a:xfrm>
            <a:off x="7789345" y="4877417"/>
            <a:ext cx="5782762" cy="1282570"/>
            <a:chOff x="0" y="0"/>
            <a:chExt cx="7710349" cy="1710093"/>
          </a:xfrm>
        </p:grpSpPr>
        <p:grpSp>
          <p:nvGrpSpPr>
            <p:cNvPr id="25" name="Group 25"/>
            <p:cNvGrpSpPr/>
            <p:nvPr/>
          </p:nvGrpSpPr>
          <p:grpSpPr>
            <a:xfrm>
              <a:off x="0" y="0"/>
              <a:ext cx="7710349" cy="1710093"/>
              <a:chOff x="0" y="0"/>
              <a:chExt cx="3652390" cy="810070"/>
            </a:xfrm>
          </p:grpSpPr>
          <p:sp>
            <p:nvSpPr>
              <p:cNvPr id="26" name="Freeform 26"/>
              <p:cNvSpPr/>
              <p:nvPr/>
            </p:nvSpPr>
            <p:spPr>
              <a:xfrm>
                <a:off x="0" y="0"/>
                <a:ext cx="3652390" cy="810071"/>
              </a:xfrm>
              <a:custGeom>
                <a:avLst/>
                <a:gdLst/>
                <a:ahLst/>
                <a:cxnLst/>
                <a:rect l="l" t="t" r="r" b="b"/>
                <a:pathLst>
                  <a:path w="3652390" h="810071">
                    <a:moveTo>
                      <a:pt x="3527930" y="810070"/>
                    </a:moveTo>
                    <a:lnTo>
                      <a:pt x="124460" y="810070"/>
                    </a:lnTo>
                    <a:cubicBezTo>
                      <a:pt x="55880" y="810070"/>
                      <a:pt x="0" y="754190"/>
                      <a:pt x="0" y="685610"/>
                    </a:cubicBezTo>
                    <a:lnTo>
                      <a:pt x="0" y="124460"/>
                    </a:lnTo>
                    <a:cubicBezTo>
                      <a:pt x="0" y="55880"/>
                      <a:pt x="55880" y="0"/>
                      <a:pt x="124460" y="0"/>
                    </a:cubicBezTo>
                    <a:lnTo>
                      <a:pt x="3527930" y="0"/>
                    </a:lnTo>
                    <a:cubicBezTo>
                      <a:pt x="3596510" y="0"/>
                      <a:pt x="3652390" y="55880"/>
                      <a:pt x="3652390" y="124460"/>
                    </a:cubicBezTo>
                    <a:lnTo>
                      <a:pt x="3652390" y="685611"/>
                    </a:lnTo>
                    <a:cubicBezTo>
                      <a:pt x="3652390" y="754191"/>
                      <a:pt x="3596510" y="810071"/>
                      <a:pt x="3527930" y="810071"/>
                    </a:cubicBezTo>
                    <a:close/>
                  </a:path>
                </a:pathLst>
              </a:custGeom>
              <a:solidFill>
                <a:srgbClr val="1264AD"/>
              </a:solidFill>
            </p:spPr>
          </p:sp>
        </p:grpSp>
        <p:sp>
          <p:nvSpPr>
            <p:cNvPr id="27" name="TextBox 27"/>
            <p:cNvSpPr txBox="1"/>
            <p:nvPr/>
          </p:nvSpPr>
          <p:spPr>
            <a:xfrm>
              <a:off x="765718" y="672500"/>
              <a:ext cx="4605317" cy="447142"/>
            </a:xfrm>
            <a:prstGeom prst="rect">
              <a:avLst/>
            </a:prstGeom>
          </p:spPr>
          <p:txBody>
            <a:bodyPr lIns="0" tIns="0" rIns="0" bIns="0" rtlCol="0" anchor="t">
              <a:spAutoFit/>
            </a:bodyPr>
            <a:lstStyle/>
            <a:p>
              <a:pPr marL="0" lvl="0" indent="0" algn="l">
                <a:lnSpc>
                  <a:spcPts val="2569"/>
                </a:lnSpc>
                <a:spcBef>
                  <a:spcPct val="0"/>
                </a:spcBef>
              </a:pPr>
              <a:r>
                <a:rPr lang="en-US" sz="2357" u="none" spc="44">
                  <a:solidFill>
                    <a:srgbClr val="FFFFFF"/>
                  </a:solidFill>
                  <a:latin typeface="Poppins Bold Bold"/>
                </a:rPr>
                <a:t>FINANCIAMIENTO</a:t>
              </a:r>
            </a:p>
          </p:txBody>
        </p:sp>
      </p:grpSp>
      <p:grpSp>
        <p:nvGrpSpPr>
          <p:cNvPr id="28" name="Group 28"/>
          <p:cNvGrpSpPr/>
          <p:nvPr/>
        </p:nvGrpSpPr>
        <p:grpSpPr>
          <a:xfrm>
            <a:off x="7789345" y="6450762"/>
            <a:ext cx="5782762" cy="1282570"/>
            <a:chOff x="0" y="0"/>
            <a:chExt cx="7710349" cy="1710093"/>
          </a:xfrm>
        </p:grpSpPr>
        <p:grpSp>
          <p:nvGrpSpPr>
            <p:cNvPr id="29" name="Group 29"/>
            <p:cNvGrpSpPr/>
            <p:nvPr/>
          </p:nvGrpSpPr>
          <p:grpSpPr>
            <a:xfrm>
              <a:off x="0" y="0"/>
              <a:ext cx="7710349" cy="1710093"/>
              <a:chOff x="0" y="0"/>
              <a:chExt cx="3652390" cy="810070"/>
            </a:xfrm>
          </p:grpSpPr>
          <p:sp>
            <p:nvSpPr>
              <p:cNvPr id="30" name="Freeform 30"/>
              <p:cNvSpPr/>
              <p:nvPr/>
            </p:nvSpPr>
            <p:spPr>
              <a:xfrm>
                <a:off x="0" y="0"/>
                <a:ext cx="3652390" cy="810071"/>
              </a:xfrm>
              <a:custGeom>
                <a:avLst/>
                <a:gdLst/>
                <a:ahLst/>
                <a:cxnLst/>
                <a:rect l="l" t="t" r="r" b="b"/>
                <a:pathLst>
                  <a:path w="3652390" h="810071">
                    <a:moveTo>
                      <a:pt x="3527930" y="810070"/>
                    </a:moveTo>
                    <a:lnTo>
                      <a:pt x="124460" y="810070"/>
                    </a:lnTo>
                    <a:cubicBezTo>
                      <a:pt x="55880" y="810070"/>
                      <a:pt x="0" y="754190"/>
                      <a:pt x="0" y="685610"/>
                    </a:cubicBezTo>
                    <a:lnTo>
                      <a:pt x="0" y="124460"/>
                    </a:lnTo>
                    <a:cubicBezTo>
                      <a:pt x="0" y="55880"/>
                      <a:pt x="55880" y="0"/>
                      <a:pt x="124460" y="0"/>
                    </a:cubicBezTo>
                    <a:lnTo>
                      <a:pt x="3527930" y="0"/>
                    </a:lnTo>
                    <a:cubicBezTo>
                      <a:pt x="3596510" y="0"/>
                      <a:pt x="3652390" y="55880"/>
                      <a:pt x="3652390" y="124460"/>
                    </a:cubicBezTo>
                    <a:lnTo>
                      <a:pt x="3652390" y="685611"/>
                    </a:lnTo>
                    <a:cubicBezTo>
                      <a:pt x="3652390" y="754191"/>
                      <a:pt x="3596510" y="810071"/>
                      <a:pt x="3527930" y="810071"/>
                    </a:cubicBezTo>
                    <a:close/>
                  </a:path>
                </a:pathLst>
              </a:custGeom>
              <a:solidFill>
                <a:srgbClr val="1264AD"/>
              </a:solidFill>
            </p:spPr>
          </p:sp>
        </p:grpSp>
        <p:sp>
          <p:nvSpPr>
            <p:cNvPr id="31" name="TextBox 31"/>
            <p:cNvSpPr txBox="1"/>
            <p:nvPr/>
          </p:nvSpPr>
          <p:spPr>
            <a:xfrm>
              <a:off x="765718" y="672500"/>
              <a:ext cx="4605317" cy="447142"/>
            </a:xfrm>
            <a:prstGeom prst="rect">
              <a:avLst/>
            </a:prstGeom>
          </p:spPr>
          <p:txBody>
            <a:bodyPr lIns="0" tIns="0" rIns="0" bIns="0" rtlCol="0" anchor="t">
              <a:spAutoFit/>
            </a:bodyPr>
            <a:lstStyle/>
            <a:p>
              <a:pPr marL="0" lvl="0" indent="0" algn="l">
                <a:lnSpc>
                  <a:spcPts val="2569"/>
                </a:lnSpc>
                <a:spcBef>
                  <a:spcPct val="0"/>
                </a:spcBef>
              </a:pPr>
              <a:r>
                <a:rPr lang="en-US" sz="2357" u="none" spc="44">
                  <a:solidFill>
                    <a:srgbClr val="FFFFFF"/>
                  </a:solidFill>
                  <a:latin typeface="Poppins Bold Bold"/>
                </a:rPr>
                <a:t>ASESORIA TECNICA</a:t>
              </a:r>
            </a:p>
          </p:txBody>
        </p:sp>
      </p:grpSp>
      <p:grpSp>
        <p:nvGrpSpPr>
          <p:cNvPr id="32" name="Group 32"/>
          <p:cNvGrpSpPr/>
          <p:nvPr/>
        </p:nvGrpSpPr>
        <p:grpSpPr>
          <a:xfrm>
            <a:off x="7789345" y="8057182"/>
            <a:ext cx="5782762" cy="1282570"/>
            <a:chOff x="0" y="0"/>
            <a:chExt cx="7710349" cy="1710093"/>
          </a:xfrm>
        </p:grpSpPr>
        <p:grpSp>
          <p:nvGrpSpPr>
            <p:cNvPr id="33" name="Group 33"/>
            <p:cNvGrpSpPr/>
            <p:nvPr/>
          </p:nvGrpSpPr>
          <p:grpSpPr>
            <a:xfrm>
              <a:off x="0" y="0"/>
              <a:ext cx="7710349" cy="1710093"/>
              <a:chOff x="0" y="0"/>
              <a:chExt cx="3652390" cy="810070"/>
            </a:xfrm>
          </p:grpSpPr>
          <p:sp>
            <p:nvSpPr>
              <p:cNvPr id="34" name="Freeform 34"/>
              <p:cNvSpPr/>
              <p:nvPr/>
            </p:nvSpPr>
            <p:spPr>
              <a:xfrm>
                <a:off x="0" y="0"/>
                <a:ext cx="3652390" cy="810071"/>
              </a:xfrm>
              <a:custGeom>
                <a:avLst/>
                <a:gdLst/>
                <a:ahLst/>
                <a:cxnLst/>
                <a:rect l="l" t="t" r="r" b="b"/>
                <a:pathLst>
                  <a:path w="3652390" h="810071">
                    <a:moveTo>
                      <a:pt x="3527930" y="810070"/>
                    </a:moveTo>
                    <a:lnTo>
                      <a:pt x="124460" y="810070"/>
                    </a:lnTo>
                    <a:cubicBezTo>
                      <a:pt x="55880" y="810070"/>
                      <a:pt x="0" y="754190"/>
                      <a:pt x="0" y="685610"/>
                    </a:cubicBezTo>
                    <a:lnTo>
                      <a:pt x="0" y="124460"/>
                    </a:lnTo>
                    <a:cubicBezTo>
                      <a:pt x="0" y="55880"/>
                      <a:pt x="55880" y="0"/>
                      <a:pt x="124460" y="0"/>
                    </a:cubicBezTo>
                    <a:lnTo>
                      <a:pt x="3527930" y="0"/>
                    </a:lnTo>
                    <a:cubicBezTo>
                      <a:pt x="3596510" y="0"/>
                      <a:pt x="3652390" y="55880"/>
                      <a:pt x="3652390" y="124460"/>
                    </a:cubicBezTo>
                    <a:lnTo>
                      <a:pt x="3652390" y="685611"/>
                    </a:lnTo>
                    <a:cubicBezTo>
                      <a:pt x="3652390" y="754191"/>
                      <a:pt x="3596510" y="810071"/>
                      <a:pt x="3527930" y="810071"/>
                    </a:cubicBezTo>
                    <a:close/>
                  </a:path>
                </a:pathLst>
              </a:custGeom>
              <a:solidFill>
                <a:srgbClr val="1264AD"/>
              </a:solidFill>
            </p:spPr>
          </p:sp>
        </p:grpSp>
        <p:sp>
          <p:nvSpPr>
            <p:cNvPr id="35" name="TextBox 35"/>
            <p:cNvSpPr txBox="1"/>
            <p:nvPr/>
          </p:nvSpPr>
          <p:spPr>
            <a:xfrm>
              <a:off x="765718" y="672500"/>
              <a:ext cx="4605317" cy="447142"/>
            </a:xfrm>
            <a:prstGeom prst="rect">
              <a:avLst/>
            </a:prstGeom>
          </p:spPr>
          <p:txBody>
            <a:bodyPr lIns="0" tIns="0" rIns="0" bIns="0" rtlCol="0" anchor="t">
              <a:spAutoFit/>
            </a:bodyPr>
            <a:lstStyle/>
            <a:p>
              <a:pPr marL="0" lvl="0" indent="0" algn="l">
                <a:lnSpc>
                  <a:spcPts val="2569"/>
                </a:lnSpc>
                <a:spcBef>
                  <a:spcPct val="0"/>
                </a:spcBef>
              </a:pPr>
              <a:r>
                <a:rPr lang="en-US" sz="2357" u="none" spc="44">
                  <a:solidFill>
                    <a:srgbClr val="FFFFFF"/>
                  </a:solidFill>
                  <a:latin typeface="Poppins Bold Bold"/>
                </a:rPr>
                <a:t>CIERRE</a:t>
              </a:r>
            </a:p>
          </p:txBody>
        </p:sp>
      </p:grpSp>
      <p:pic>
        <p:nvPicPr>
          <p:cNvPr id="36" name="Picture 3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4822" y="3787848"/>
            <a:ext cx="4744528" cy="4114800"/>
          </a:xfrm>
          <a:prstGeom prst="rect">
            <a:avLst/>
          </a:prstGeom>
        </p:spPr>
      </p:pic>
      <p:sp>
        <p:nvSpPr>
          <p:cNvPr id="37" name="TextBox 37"/>
          <p:cNvSpPr txBox="1"/>
          <p:nvPr/>
        </p:nvSpPr>
        <p:spPr>
          <a:xfrm>
            <a:off x="6426817" y="2256503"/>
            <a:ext cx="582710" cy="391381"/>
          </a:xfrm>
          <a:prstGeom prst="rect">
            <a:avLst/>
          </a:prstGeom>
        </p:spPr>
        <p:txBody>
          <a:bodyPr lIns="0" tIns="0" rIns="0" bIns="0" rtlCol="0" anchor="t">
            <a:spAutoFit/>
          </a:bodyPr>
          <a:lstStyle/>
          <a:p>
            <a:pPr algn="ctr">
              <a:lnSpc>
                <a:spcPts val="3039"/>
              </a:lnSpc>
            </a:pPr>
            <a:r>
              <a:rPr lang="en-US" sz="2788">
                <a:solidFill>
                  <a:srgbClr val="FFFFFF"/>
                </a:solidFill>
                <a:latin typeface="Poppins Bold"/>
              </a:rPr>
              <a:t>01</a:t>
            </a:r>
          </a:p>
        </p:txBody>
      </p:sp>
      <p:sp>
        <p:nvSpPr>
          <p:cNvPr id="38" name="TextBox 38"/>
          <p:cNvSpPr txBox="1"/>
          <p:nvPr/>
        </p:nvSpPr>
        <p:spPr>
          <a:xfrm>
            <a:off x="14123648" y="1963768"/>
            <a:ext cx="3735875" cy="264160"/>
          </a:xfrm>
          <a:prstGeom prst="rect">
            <a:avLst/>
          </a:prstGeom>
        </p:spPr>
        <p:txBody>
          <a:bodyPr lIns="0" tIns="0" rIns="0" bIns="0" rtlCol="0" anchor="t">
            <a:spAutoFit/>
          </a:bodyPr>
          <a:lstStyle/>
          <a:p>
            <a:pPr>
              <a:lnSpc>
                <a:spcPts val="2240"/>
              </a:lnSpc>
            </a:pPr>
            <a:r>
              <a:rPr lang="en-US" sz="1600" spc="64">
                <a:solidFill>
                  <a:srgbClr val="231F20"/>
                </a:solidFill>
                <a:latin typeface="Glacial Indifference"/>
              </a:rPr>
              <a:t>Desde el 25 mayo al 24 de junio 2022</a:t>
            </a:r>
          </a:p>
        </p:txBody>
      </p:sp>
      <p:sp>
        <p:nvSpPr>
          <p:cNvPr id="39" name="TextBox 39"/>
          <p:cNvSpPr txBox="1"/>
          <p:nvPr/>
        </p:nvSpPr>
        <p:spPr>
          <a:xfrm>
            <a:off x="14290826" y="3618368"/>
            <a:ext cx="3401519" cy="772991"/>
          </a:xfrm>
          <a:prstGeom prst="rect">
            <a:avLst/>
          </a:prstGeom>
        </p:spPr>
        <p:txBody>
          <a:bodyPr lIns="0" tIns="0" rIns="0" bIns="0" rtlCol="0" anchor="t">
            <a:spAutoFit/>
          </a:bodyPr>
          <a:lstStyle/>
          <a:p>
            <a:pPr>
              <a:lnSpc>
                <a:spcPts val="2239"/>
              </a:lnSpc>
            </a:pPr>
            <a:r>
              <a:rPr lang="en-US" sz="1599" spc="63">
                <a:solidFill>
                  <a:srgbClr val="231F20"/>
                </a:solidFill>
                <a:latin typeface="Glacial Indifference"/>
              </a:rPr>
              <a:t>Desde el 28 de junio al 19 de agosto 2022</a:t>
            </a:r>
          </a:p>
          <a:p>
            <a:pPr>
              <a:lnSpc>
                <a:spcPts val="1798"/>
              </a:lnSpc>
            </a:pPr>
            <a:endParaRPr lang="en-US" sz="1599" spc="63">
              <a:solidFill>
                <a:srgbClr val="231F20"/>
              </a:solidFill>
              <a:latin typeface="Glacial Indifference"/>
            </a:endParaRPr>
          </a:p>
        </p:txBody>
      </p:sp>
      <p:sp>
        <p:nvSpPr>
          <p:cNvPr id="40" name="TextBox 40"/>
          <p:cNvSpPr txBox="1"/>
          <p:nvPr/>
        </p:nvSpPr>
        <p:spPr>
          <a:xfrm>
            <a:off x="14290826" y="4978317"/>
            <a:ext cx="3735875" cy="540385"/>
          </a:xfrm>
          <a:prstGeom prst="rect">
            <a:avLst/>
          </a:prstGeom>
        </p:spPr>
        <p:txBody>
          <a:bodyPr lIns="0" tIns="0" rIns="0" bIns="0" rtlCol="0" anchor="t">
            <a:spAutoFit/>
          </a:bodyPr>
          <a:lstStyle/>
          <a:p>
            <a:pPr>
              <a:lnSpc>
                <a:spcPts val="2240"/>
              </a:lnSpc>
            </a:pPr>
            <a:r>
              <a:rPr lang="en-US" sz="1600" spc="64">
                <a:solidFill>
                  <a:srgbClr val="231F20"/>
                </a:solidFill>
                <a:latin typeface="Glacial Indifference"/>
              </a:rPr>
              <a:t>Desde el 22 de agosto al 07 de octubre 2022</a:t>
            </a:r>
          </a:p>
        </p:txBody>
      </p:sp>
      <p:sp>
        <p:nvSpPr>
          <p:cNvPr id="41" name="TextBox 41"/>
          <p:cNvSpPr txBox="1"/>
          <p:nvPr/>
        </p:nvSpPr>
        <p:spPr>
          <a:xfrm>
            <a:off x="14123648" y="6551662"/>
            <a:ext cx="3735875" cy="540385"/>
          </a:xfrm>
          <a:prstGeom prst="rect">
            <a:avLst/>
          </a:prstGeom>
        </p:spPr>
        <p:txBody>
          <a:bodyPr lIns="0" tIns="0" rIns="0" bIns="0" rtlCol="0" anchor="t">
            <a:spAutoFit/>
          </a:bodyPr>
          <a:lstStyle/>
          <a:p>
            <a:pPr>
              <a:lnSpc>
                <a:spcPts val="2240"/>
              </a:lnSpc>
            </a:pPr>
            <a:r>
              <a:rPr lang="en-US" sz="1600" spc="64">
                <a:solidFill>
                  <a:srgbClr val="231F20"/>
                </a:solidFill>
                <a:latin typeface="Glacial Indifference"/>
              </a:rPr>
              <a:t>Desde el 11 de octubre al 23 del 12 2022</a:t>
            </a:r>
          </a:p>
        </p:txBody>
      </p:sp>
      <p:sp>
        <p:nvSpPr>
          <p:cNvPr id="42" name="TextBox 42"/>
          <p:cNvSpPr txBox="1"/>
          <p:nvPr/>
        </p:nvSpPr>
        <p:spPr>
          <a:xfrm>
            <a:off x="14123648" y="8332535"/>
            <a:ext cx="3735875" cy="540385"/>
          </a:xfrm>
          <a:prstGeom prst="rect">
            <a:avLst/>
          </a:prstGeom>
        </p:spPr>
        <p:txBody>
          <a:bodyPr lIns="0" tIns="0" rIns="0" bIns="0" rtlCol="0" anchor="t">
            <a:spAutoFit/>
          </a:bodyPr>
          <a:lstStyle/>
          <a:p>
            <a:pPr>
              <a:lnSpc>
                <a:spcPts val="2240"/>
              </a:lnSpc>
            </a:pPr>
            <a:r>
              <a:rPr lang="en-US" sz="1600" spc="64">
                <a:solidFill>
                  <a:srgbClr val="231F20"/>
                </a:solidFill>
                <a:latin typeface="Glacial Indifference"/>
              </a:rPr>
              <a:t>Desde el 26 de diciembre 2022 al 03 de febrero 2023</a:t>
            </a:r>
          </a:p>
        </p:txBody>
      </p:sp>
      <p:sp>
        <p:nvSpPr>
          <p:cNvPr id="43" name="TextBox 43"/>
          <p:cNvSpPr txBox="1"/>
          <p:nvPr/>
        </p:nvSpPr>
        <p:spPr>
          <a:xfrm>
            <a:off x="8311828" y="2319670"/>
            <a:ext cx="4737795" cy="328213"/>
          </a:xfrm>
          <a:prstGeom prst="rect">
            <a:avLst/>
          </a:prstGeom>
        </p:spPr>
        <p:txBody>
          <a:bodyPr lIns="0" tIns="0" rIns="0" bIns="0" rtlCol="0" anchor="t">
            <a:spAutoFit/>
          </a:bodyPr>
          <a:lstStyle/>
          <a:p>
            <a:pPr>
              <a:lnSpc>
                <a:spcPts val="2569"/>
              </a:lnSpc>
            </a:pPr>
            <a:r>
              <a:rPr lang="en-US" sz="2357" spc="44">
                <a:solidFill>
                  <a:srgbClr val="FFFFFF"/>
                </a:solidFill>
                <a:latin typeface="Poppins Bold Bold"/>
              </a:rPr>
              <a:t>VALIDACION Y DIAGNOSTICO</a:t>
            </a:r>
          </a:p>
        </p:txBody>
      </p:sp>
      <p:sp>
        <p:nvSpPr>
          <p:cNvPr id="44" name="TextBox 44"/>
          <p:cNvSpPr txBox="1"/>
          <p:nvPr/>
        </p:nvSpPr>
        <p:spPr>
          <a:xfrm>
            <a:off x="8363633" y="3645051"/>
            <a:ext cx="4685990" cy="652063"/>
          </a:xfrm>
          <a:prstGeom prst="rect">
            <a:avLst/>
          </a:prstGeom>
        </p:spPr>
        <p:txBody>
          <a:bodyPr lIns="0" tIns="0" rIns="0" bIns="0" rtlCol="0" anchor="t">
            <a:spAutoFit/>
          </a:bodyPr>
          <a:lstStyle/>
          <a:p>
            <a:pPr marL="0" lvl="0" indent="0" algn="l">
              <a:lnSpc>
                <a:spcPts val="2569"/>
              </a:lnSpc>
              <a:spcBef>
                <a:spcPct val="0"/>
              </a:spcBef>
            </a:pPr>
            <a:r>
              <a:rPr lang="en-US" sz="2357" spc="44">
                <a:solidFill>
                  <a:srgbClr val="FFFFFF"/>
                </a:solidFill>
                <a:latin typeface="Poppins Bold Bold"/>
              </a:rPr>
              <a:t>FORMACION,</a:t>
            </a:r>
            <a:r>
              <a:rPr lang="en-US" sz="2357" u="none" spc="44">
                <a:solidFill>
                  <a:srgbClr val="FFFFFF"/>
                </a:solidFill>
                <a:latin typeface="Poppins Bold Bold"/>
              </a:rPr>
              <a:t> GESTION Y PLAN DE NEGOCIO</a:t>
            </a:r>
          </a:p>
        </p:txBody>
      </p:sp>
      <p:grpSp>
        <p:nvGrpSpPr>
          <p:cNvPr id="45" name="Group 45"/>
          <p:cNvGrpSpPr/>
          <p:nvPr/>
        </p:nvGrpSpPr>
        <p:grpSpPr>
          <a:xfrm>
            <a:off x="-259882" y="1833458"/>
            <a:ext cx="6373608" cy="1314529"/>
            <a:chOff x="0" y="0"/>
            <a:chExt cx="8498144" cy="1752705"/>
          </a:xfrm>
        </p:grpSpPr>
        <p:sp>
          <p:nvSpPr>
            <p:cNvPr id="46" name="TextBox 46"/>
            <p:cNvSpPr txBox="1"/>
            <p:nvPr/>
          </p:nvSpPr>
          <p:spPr>
            <a:xfrm>
              <a:off x="595082" y="-19050"/>
              <a:ext cx="7307980" cy="903722"/>
            </a:xfrm>
            <a:prstGeom prst="rect">
              <a:avLst/>
            </a:prstGeom>
          </p:spPr>
          <p:txBody>
            <a:bodyPr lIns="0" tIns="0" rIns="0" bIns="0" rtlCol="0" anchor="t">
              <a:spAutoFit/>
            </a:bodyPr>
            <a:lstStyle/>
            <a:p>
              <a:pPr marL="0" lvl="0" indent="0" algn="ctr">
                <a:lnSpc>
                  <a:spcPts val="5442"/>
                </a:lnSpc>
              </a:pPr>
              <a:r>
                <a:rPr lang="en-US" sz="4389">
                  <a:solidFill>
                    <a:srgbClr val="004AAD"/>
                  </a:solidFill>
                  <a:latin typeface="Abril Fatface Bold"/>
                </a:rPr>
                <a:t>ESTRUCTURA</a:t>
              </a:r>
            </a:p>
          </p:txBody>
        </p:sp>
        <p:sp>
          <p:nvSpPr>
            <p:cNvPr id="47" name="TextBox 47"/>
            <p:cNvSpPr txBox="1"/>
            <p:nvPr/>
          </p:nvSpPr>
          <p:spPr>
            <a:xfrm>
              <a:off x="0" y="1297232"/>
              <a:ext cx="8498144" cy="455474"/>
            </a:xfrm>
            <a:prstGeom prst="rect">
              <a:avLst/>
            </a:prstGeom>
          </p:spPr>
          <p:txBody>
            <a:bodyPr lIns="0" tIns="0" rIns="0" bIns="0" rtlCol="0" anchor="t">
              <a:spAutoFit/>
            </a:bodyPr>
            <a:lstStyle/>
            <a:p>
              <a:pPr algn="ctr">
                <a:lnSpc>
                  <a:spcPts val="2724"/>
                </a:lnSpc>
              </a:pPr>
              <a:r>
                <a:rPr lang="en-US" sz="2214" spc="88">
                  <a:solidFill>
                    <a:srgbClr val="004AAD"/>
                  </a:solidFill>
                  <a:latin typeface="Abril Fatface"/>
                </a:rPr>
                <a:t>(39 semanas de ejecución)</a:t>
              </a:r>
            </a:p>
          </p:txBody>
        </p:sp>
      </p:grpSp>
      <p:sp>
        <p:nvSpPr>
          <p:cNvPr id="48" name="AutoShape 48"/>
          <p:cNvSpPr/>
          <p:nvPr/>
        </p:nvSpPr>
        <p:spPr>
          <a:xfrm>
            <a:off x="2019150" y="9750372"/>
            <a:ext cx="15074497" cy="51250"/>
          </a:xfrm>
          <a:prstGeom prst="rect">
            <a:avLst/>
          </a:prstGeom>
          <a:solidFill>
            <a:srgbClr val="3D4E62"/>
          </a:solidFill>
        </p:spPr>
      </p:sp>
      <p:sp>
        <p:nvSpPr>
          <p:cNvPr id="49" name="TextBox 49"/>
          <p:cNvSpPr txBox="1"/>
          <p:nvPr/>
        </p:nvSpPr>
        <p:spPr>
          <a:xfrm>
            <a:off x="863047" y="9549302"/>
            <a:ext cx="845404" cy="41338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D4E62"/>
        </a:solidFill>
        <a:effectLst/>
      </p:bgPr>
    </p:bg>
    <p:spTree>
      <p:nvGrpSpPr>
        <p:cNvPr id="1" name=""/>
        <p:cNvGrpSpPr/>
        <p:nvPr/>
      </p:nvGrpSpPr>
      <p:grpSpPr>
        <a:xfrm>
          <a:off x="0" y="0"/>
          <a:ext cx="0" cy="0"/>
          <a:chOff x="0" y="0"/>
          <a:chExt cx="0" cy="0"/>
        </a:xfrm>
      </p:grpSpPr>
      <p:sp>
        <p:nvSpPr>
          <p:cNvPr id="2" name="AutoShape 2"/>
          <p:cNvSpPr/>
          <p:nvPr/>
        </p:nvSpPr>
        <p:spPr>
          <a:xfrm>
            <a:off x="1451402" y="9823056"/>
            <a:ext cx="15074497" cy="51250"/>
          </a:xfrm>
          <a:prstGeom prst="rect">
            <a:avLst/>
          </a:prstGeom>
          <a:solidFill>
            <a:srgbClr val="F8DCDE"/>
          </a:solidFill>
        </p:spPr>
      </p:sp>
      <p:grpSp>
        <p:nvGrpSpPr>
          <p:cNvPr id="3" name="Group 3"/>
          <p:cNvGrpSpPr/>
          <p:nvPr/>
        </p:nvGrpSpPr>
        <p:grpSpPr>
          <a:xfrm>
            <a:off x="391273" y="6772699"/>
            <a:ext cx="8752727" cy="2649082"/>
            <a:chOff x="0" y="0"/>
            <a:chExt cx="11670303" cy="3532109"/>
          </a:xfrm>
        </p:grpSpPr>
        <p:sp>
          <p:nvSpPr>
            <p:cNvPr id="4" name="TextBox 4"/>
            <p:cNvSpPr txBox="1"/>
            <p:nvPr/>
          </p:nvSpPr>
          <p:spPr>
            <a:xfrm>
              <a:off x="0" y="1416936"/>
              <a:ext cx="11670303" cy="2118395"/>
            </a:xfrm>
            <a:prstGeom prst="rect">
              <a:avLst/>
            </a:prstGeom>
          </p:spPr>
          <p:txBody>
            <a:bodyPr lIns="0" tIns="0" rIns="0" bIns="0" rtlCol="0" anchor="t">
              <a:spAutoFit/>
            </a:bodyPr>
            <a:lstStyle/>
            <a:p>
              <a:pPr>
                <a:lnSpc>
                  <a:spcPts val="6001"/>
                </a:lnSpc>
              </a:pPr>
              <a:r>
                <a:rPr lang="en-US" sz="5941" spc="-59">
                  <a:solidFill>
                    <a:srgbClr val="F8DCDE"/>
                  </a:solidFill>
                  <a:latin typeface="Abril Fatface"/>
                </a:rPr>
                <a:t>Perfil de los Participantes</a:t>
              </a:r>
            </a:p>
          </p:txBody>
        </p:sp>
        <p:sp>
          <p:nvSpPr>
            <p:cNvPr id="5" name="AutoShape 5"/>
            <p:cNvSpPr/>
            <p:nvPr/>
          </p:nvSpPr>
          <p:spPr>
            <a:xfrm>
              <a:off x="0" y="0"/>
              <a:ext cx="644455" cy="257782"/>
            </a:xfrm>
            <a:prstGeom prst="rect">
              <a:avLst/>
            </a:prstGeom>
            <a:solidFill>
              <a:srgbClr val="F8DCDE"/>
            </a:solidFill>
          </p:spPr>
        </p:sp>
      </p:grpSp>
      <p:grpSp>
        <p:nvGrpSpPr>
          <p:cNvPr id="6" name="Group 6"/>
          <p:cNvGrpSpPr/>
          <p:nvPr/>
        </p:nvGrpSpPr>
        <p:grpSpPr>
          <a:xfrm>
            <a:off x="931851" y="1212801"/>
            <a:ext cx="2238366" cy="2238366"/>
            <a:chOff x="0" y="0"/>
            <a:chExt cx="2984488" cy="2984488"/>
          </a:xfrm>
        </p:grpSpPr>
        <p:sp>
          <p:nvSpPr>
            <p:cNvPr id="7" name="TextBox 7"/>
            <p:cNvSpPr txBox="1"/>
            <p:nvPr/>
          </p:nvSpPr>
          <p:spPr>
            <a:xfrm>
              <a:off x="468034" y="1027604"/>
              <a:ext cx="2048419" cy="853079"/>
            </a:xfrm>
            <a:prstGeom prst="rect">
              <a:avLst/>
            </a:prstGeom>
          </p:spPr>
          <p:txBody>
            <a:bodyPr lIns="0" tIns="0" rIns="0" bIns="0" rtlCol="0" anchor="t">
              <a:spAutoFit/>
            </a:bodyPr>
            <a:lstStyle/>
            <a:p>
              <a:pPr algn="ctr">
                <a:lnSpc>
                  <a:spcPts val="5354"/>
                </a:lnSpc>
              </a:pPr>
              <a:r>
                <a:rPr lang="en-US" sz="3824">
                  <a:solidFill>
                    <a:srgbClr val="FFFFFF"/>
                  </a:solidFill>
                  <a:latin typeface="Open Sans Light Bold"/>
                </a:rPr>
                <a:t>81,1 %</a:t>
              </a:r>
            </a:p>
          </p:txBody>
        </p:sp>
        <p:grpSp>
          <p:nvGrpSpPr>
            <p:cNvPr id="8" name="Group 8"/>
            <p:cNvGrpSpPr>
              <a:grpSpLocks noChangeAspect="1"/>
            </p:cNvGrpSpPr>
            <p:nvPr/>
          </p:nvGrpSpPr>
          <p:grpSpPr>
            <a:xfrm>
              <a:off x="0" y="0"/>
              <a:ext cx="2984488" cy="2984488"/>
              <a:chOff x="0" y="0"/>
              <a:chExt cx="2540000" cy="2540000"/>
            </a:xfrm>
          </p:grpSpPr>
          <p:sp>
            <p:nvSpPr>
              <p:cNvPr id="9" name="Freeform 9"/>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06835"/>
                    </a:lnTo>
                    <a:cubicBezTo>
                      <a:pt x="986864" y="305288"/>
                      <a:pt x="666611" y="488915"/>
                      <a:pt x="493233" y="788185"/>
                    </a:cubicBezTo>
                    <a:cubicBezTo>
                      <a:pt x="319854" y="1087454"/>
                      <a:pt x="319854" y="1456616"/>
                      <a:pt x="493233" y="1755885"/>
                    </a:cubicBezTo>
                    <a:cubicBezTo>
                      <a:pt x="666611" y="2055155"/>
                      <a:pt x="986864" y="2238782"/>
                      <a:pt x="1332725" y="2237235"/>
                    </a:cubicBezTo>
                    <a:cubicBezTo>
                      <a:pt x="1678586" y="2238782"/>
                      <a:pt x="1998839" y="2055155"/>
                      <a:pt x="2172217" y="1755885"/>
                    </a:cubicBezTo>
                    <a:cubicBezTo>
                      <a:pt x="2345596" y="1456616"/>
                      <a:pt x="2345596" y="1087454"/>
                      <a:pt x="2172217" y="788185"/>
                    </a:cubicBezTo>
                    <a:cubicBezTo>
                      <a:pt x="1998839" y="488915"/>
                      <a:pt x="1678586" y="305288"/>
                      <a:pt x="1332725" y="306835"/>
                    </a:cubicBezTo>
                    <a:close/>
                  </a:path>
                </a:pathLst>
              </a:custGeom>
              <a:solidFill>
                <a:srgbClr val="FFDE59"/>
              </a:solidFill>
            </p:spPr>
          </p:sp>
          <p:sp>
            <p:nvSpPr>
              <p:cNvPr id="10" name="Freeform 10"/>
              <p:cNvSpPr/>
              <p:nvPr/>
            </p:nvSpPr>
            <p:spPr>
              <a:xfrm>
                <a:off x="-90048" y="4175"/>
                <a:ext cx="2716266" cy="2612951"/>
              </a:xfrm>
              <a:custGeom>
                <a:avLst/>
                <a:gdLst/>
                <a:ahLst/>
                <a:cxnLst/>
                <a:rect l="l" t="t" r="r" b="b"/>
                <a:pathLst>
                  <a:path w="2716266" h="2612951">
                    <a:moveTo>
                      <a:pt x="1533230" y="7688"/>
                    </a:moveTo>
                    <a:cubicBezTo>
                      <a:pt x="2054684" y="79466"/>
                      <a:pt x="2477817" y="465475"/>
                      <a:pt x="2597041" y="978167"/>
                    </a:cubicBezTo>
                    <a:cubicBezTo>
                      <a:pt x="2716266" y="1490858"/>
                      <a:pt x="2506869" y="2023959"/>
                      <a:pt x="2070590" y="2318455"/>
                    </a:cubicBezTo>
                    <a:cubicBezTo>
                      <a:pt x="1634312" y="2612950"/>
                      <a:pt x="1061583" y="2607796"/>
                      <a:pt x="630675" y="2305496"/>
                    </a:cubicBezTo>
                    <a:cubicBezTo>
                      <a:pt x="199768" y="2003196"/>
                      <a:pt x="0" y="1466412"/>
                      <a:pt x="128432" y="955950"/>
                    </a:cubicBezTo>
                    <a:cubicBezTo>
                      <a:pt x="141520" y="902931"/>
                      <a:pt x="181975" y="860968"/>
                      <a:pt x="234480" y="845949"/>
                    </a:cubicBezTo>
                    <a:cubicBezTo>
                      <a:pt x="286984" y="830930"/>
                      <a:pt x="343511" y="845153"/>
                      <a:pt x="382657" y="883230"/>
                    </a:cubicBezTo>
                    <a:cubicBezTo>
                      <a:pt x="421802" y="921308"/>
                      <a:pt x="437581" y="977420"/>
                      <a:pt x="424020" y="1030320"/>
                    </a:cubicBezTo>
                    <a:cubicBezTo>
                      <a:pt x="326411" y="1418271"/>
                      <a:pt x="478235" y="1826227"/>
                      <a:pt x="805725" y="2055975"/>
                    </a:cubicBezTo>
                    <a:cubicBezTo>
                      <a:pt x="1133215" y="2285723"/>
                      <a:pt x="1568488" y="2289640"/>
                      <a:pt x="1900060" y="2065824"/>
                    </a:cubicBezTo>
                    <a:cubicBezTo>
                      <a:pt x="2231632" y="1842007"/>
                      <a:pt x="2390774" y="1436850"/>
                      <a:pt x="2300163" y="1047205"/>
                    </a:cubicBezTo>
                    <a:cubicBezTo>
                      <a:pt x="2209552" y="657559"/>
                      <a:pt x="1887972" y="364192"/>
                      <a:pt x="1491666" y="309641"/>
                    </a:cubicBezTo>
                    <a:cubicBezTo>
                      <a:pt x="1437533" y="302436"/>
                      <a:pt x="1391393" y="266818"/>
                      <a:pt x="1370717" y="216273"/>
                    </a:cubicBezTo>
                    <a:cubicBezTo>
                      <a:pt x="1350041" y="165729"/>
                      <a:pt x="1357989" y="107984"/>
                      <a:pt x="1391553" y="64906"/>
                    </a:cubicBezTo>
                    <a:cubicBezTo>
                      <a:pt x="1425116" y="21827"/>
                      <a:pt x="1479164" y="0"/>
                      <a:pt x="1533230" y="7688"/>
                    </a:cubicBezTo>
                    <a:close/>
                  </a:path>
                </a:pathLst>
              </a:custGeom>
              <a:solidFill>
                <a:srgbClr val="5CE1E6"/>
              </a:solidFill>
            </p:spPr>
          </p:sp>
        </p:grpSp>
      </p:grpSp>
      <p:grpSp>
        <p:nvGrpSpPr>
          <p:cNvPr id="11" name="Group 11"/>
          <p:cNvGrpSpPr/>
          <p:nvPr/>
        </p:nvGrpSpPr>
        <p:grpSpPr>
          <a:xfrm>
            <a:off x="3629487" y="1457377"/>
            <a:ext cx="983933" cy="1749214"/>
            <a:chOff x="0" y="0"/>
            <a:chExt cx="1311910" cy="2332285"/>
          </a:xfrm>
        </p:grpSpPr>
        <p:grpSp>
          <p:nvGrpSpPr>
            <p:cNvPr id="12" name="Group 12"/>
            <p:cNvGrpSpPr>
              <a:grpSpLocks noChangeAspect="1"/>
            </p:cNvGrpSpPr>
            <p:nvPr/>
          </p:nvGrpSpPr>
          <p:grpSpPr>
            <a:xfrm>
              <a:off x="0" y="0"/>
              <a:ext cx="1311910" cy="2332285"/>
              <a:chOff x="0" y="0"/>
              <a:chExt cx="1270000" cy="2257778"/>
            </a:xfrm>
          </p:grpSpPr>
          <p:sp>
            <p:nvSpPr>
              <p:cNvPr id="13" name="Freeform 13"/>
              <p:cNvSpPr/>
              <p:nvPr/>
            </p:nvSpPr>
            <p:spPr>
              <a:xfrm>
                <a:off x="16351" y="0"/>
                <a:ext cx="1237228" cy="2257796"/>
              </a:xfrm>
              <a:custGeom>
                <a:avLst/>
                <a:gdLst/>
                <a:ahLst/>
                <a:cxnLst/>
                <a:rect l="l" t="t" r="r" b="b"/>
                <a:pathLst>
                  <a:path w="1237228" h="2257796">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406982" y="917222"/>
                    </a:move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30316" y="917222"/>
                    </a:lnTo>
                    <a:lnTo>
                      <a:pt x="1028295" y="1577340"/>
                    </a:lnTo>
                    <a:cubicBezTo>
                      <a:pt x="1031508" y="1588025"/>
                      <a:pt x="1029477" y="1599601"/>
                      <a:pt x="1022818" y="1608554"/>
                    </a:cubicBezTo>
                    <a:cubicBezTo>
                      <a:pt x="1016159" y="1617507"/>
                      <a:pt x="1005656" y="1622782"/>
                      <a:pt x="994498" y="1622778"/>
                    </a:cubicBezTo>
                    <a:lnTo>
                      <a:pt x="896708" y="1622778"/>
                    </a:lnTo>
                    <a:lnTo>
                      <a:pt x="850424" y="2225181"/>
                    </a:lnTo>
                    <a:cubicBezTo>
                      <a:pt x="849021" y="2243583"/>
                      <a:pt x="833672" y="2257794"/>
                      <a:pt x="815217" y="2257778"/>
                    </a:cubicBezTo>
                    <a:lnTo>
                      <a:pt x="807315" y="2257778"/>
                    </a:lnTo>
                    <a:cubicBezTo>
                      <a:pt x="731482" y="2257796"/>
                      <a:pt x="669194" y="2197876"/>
                      <a:pt x="666274" y="2122100"/>
                    </a:cubicBezTo>
                    <a:lnTo>
                      <a:pt x="647153" y="1622778"/>
                    </a:lnTo>
                    <a:lnTo>
                      <a:pt x="590145" y="1622778"/>
                    </a:lnTo>
                    <a:lnTo>
                      <a:pt x="570953" y="2122100"/>
                    </a:lnTo>
                    <a:cubicBezTo>
                      <a:pt x="568034" y="2197876"/>
                      <a:pt x="505746" y="2257796"/>
                      <a:pt x="429913" y="2257778"/>
                    </a:cubicBezTo>
                    <a:lnTo>
                      <a:pt x="422011" y="2257778"/>
                    </a:lnTo>
                    <a:cubicBezTo>
                      <a:pt x="403555" y="2257794"/>
                      <a:pt x="388206" y="2243583"/>
                      <a:pt x="386803" y="2225181"/>
                    </a:cubicBezTo>
                    <a:lnTo>
                      <a:pt x="340519" y="1622778"/>
                    </a:lnTo>
                    <a:lnTo>
                      <a:pt x="242729" y="1622778"/>
                    </a:lnTo>
                    <a:cubicBezTo>
                      <a:pt x="231571" y="1622782"/>
                      <a:pt x="221069" y="1617507"/>
                      <a:pt x="214410" y="1608554"/>
                    </a:cubicBezTo>
                    <a:cubicBezTo>
                      <a:pt x="207750" y="1599601"/>
                      <a:pt x="205719" y="1588025"/>
                      <a:pt x="208933" y="1577340"/>
                    </a:cubicBezTo>
                    <a:lnTo>
                      <a:pt x="406982" y="917222"/>
                    </a:lnTo>
                  </a:path>
                </a:pathLst>
              </a:custGeom>
              <a:solidFill>
                <a:srgbClr val="6CE5E8"/>
              </a:solidFill>
            </p:spPr>
          </p:sp>
        </p:gr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1329" y="4364091"/>
            <a:ext cx="965710" cy="212244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37311" y="4287473"/>
            <a:ext cx="1125425" cy="2275676"/>
          </a:xfrm>
          <a:prstGeom prst="rect">
            <a:avLst/>
          </a:prstGeom>
        </p:spPr>
      </p:pic>
      <p:grpSp>
        <p:nvGrpSpPr>
          <p:cNvPr id="16" name="Group 16"/>
          <p:cNvGrpSpPr/>
          <p:nvPr/>
        </p:nvGrpSpPr>
        <p:grpSpPr>
          <a:xfrm>
            <a:off x="10571937" y="1839558"/>
            <a:ext cx="2238366" cy="2238366"/>
            <a:chOff x="0" y="0"/>
            <a:chExt cx="2984488" cy="2984488"/>
          </a:xfrm>
        </p:grpSpPr>
        <p:sp>
          <p:nvSpPr>
            <p:cNvPr id="17" name="TextBox 17"/>
            <p:cNvSpPr txBox="1"/>
            <p:nvPr/>
          </p:nvSpPr>
          <p:spPr>
            <a:xfrm>
              <a:off x="746774" y="1027604"/>
              <a:ext cx="1490939" cy="853079"/>
            </a:xfrm>
            <a:prstGeom prst="rect">
              <a:avLst/>
            </a:prstGeom>
          </p:spPr>
          <p:txBody>
            <a:bodyPr lIns="0" tIns="0" rIns="0" bIns="0" rtlCol="0" anchor="t">
              <a:spAutoFit/>
            </a:bodyPr>
            <a:lstStyle/>
            <a:p>
              <a:pPr algn="ctr">
                <a:lnSpc>
                  <a:spcPts val="5354"/>
                </a:lnSpc>
              </a:pPr>
              <a:r>
                <a:rPr lang="en-US" sz="3824">
                  <a:solidFill>
                    <a:srgbClr val="FFFFFF"/>
                  </a:solidFill>
                  <a:latin typeface="Open Sans Light Bold"/>
                </a:rPr>
                <a:t>63 %</a:t>
              </a:r>
            </a:p>
          </p:txBody>
        </p:sp>
        <p:grpSp>
          <p:nvGrpSpPr>
            <p:cNvPr id="18" name="Group 18"/>
            <p:cNvGrpSpPr>
              <a:grpSpLocks noChangeAspect="1"/>
            </p:cNvGrpSpPr>
            <p:nvPr/>
          </p:nvGrpSpPr>
          <p:grpSpPr>
            <a:xfrm>
              <a:off x="0" y="0"/>
              <a:ext cx="2984488" cy="2984488"/>
              <a:chOff x="0" y="0"/>
              <a:chExt cx="2540000" cy="2540000"/>
            </a:xfrm>
          </p:grpSpPr>
          <p:sp>
            <p:nvSpPr>
              <p:cNvPr id="19" name="Freeform 19"/>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306835"/>
                    </a:lnTo>
                    <a:cubicBezTo>
                      <a:pt x="986864" y="305288"/>
                      <a:pt x="666611" y="488915"/>
                      <a:pt x="493233" y="788185"/>
                    </a:cubicBezTo>
                    <a:cubicBezTo>
                      <a:pt x="319854" y="1087454"/>
                      <a:pt x="319854" y="1456616"/>
                      <a:pt x="493233" y="1755885"/>
                    </a:cubicBezTo>
                    <a:cubicBezTo>
                      <a:pt x="666611" y="2055155"/>
                      <a:pt x="986864" y="2238782"/>
                      <a:pt x="1332725" y="2237235"/>
                    </a:cubicBezTo>
                    <a:cubicBezTo>
                      <a:pt x="1678586" y="2238782"/>
                      <a:pt x="1998839" y="2055155"/>
                      <a:pt x="2172217" y="1755885"/>
                    </a:cubicBezTo>
                    <a:cubicBezTo>
                      <a:pt x="2345596" y="1456616"/>
                      <a:pt x="2345596" y="1087454"/>
                      <a:pt x="2172217" y="788185"/>
                    </a:cubicBezTo>
                    <a:cubicBezTo>
                      <a:pt x="1998839" y="488915"/>
                      <a:pt x="1678586" y="305288"/>
                      <a:pt x="1332725" y="306835"/>
                    </a:cubicBezTo>
                    <a:close/>
                  </a:path>
                </a:pathLst>
              </a:custGeom>
              <a:solidFill>
                <a:srgbClr val="FFDE59"/>
              </a:solidFill>
            </p:spPr>
          </p:sp>
          <p:sp>
            <p:nvSpPr>
              <p:cNvPr id="20" name="Freeform 20"/>
              <p:cNvSpPr/>
              <p:nvPr/>
            </p:nvSpPr>
            <p:spPr>
              <a:xfrm>
                <a:off x="407707" y="4175"/>
                <a:ext cx="2215202" cy="2629549"/>
              </a:xfrm>
              <a:custGeom>
                <a:avLst/>
                <a:gdLst/>
                <a:ahLst/>
                <a:cxnLst/>
                <a:rect l="l" t="t" r="r" b="b"/>
                <a:pathLst>
                  <a:path w="2215202" h="2629549">
                    <a:moveTo>
                      <a:pt x="1035475" y="7688"/>
                    </a:moveTo>
                    <a:cubicBezTo>
                      <a:pt x="1567413" y="80909"/>
                      <a:pt x="1995821" y="480756"/>
                      <a:pt x="2105511" y="1006386"/>
                    </a:cubicBezTo>
                    <a:cubicBezTo>
                      <a:pt x="2215201" y="1532017"/>
                      <a:pt x="1982468" y="2069832"/>
                      <a:pt x="1524212" y="2349690"/>
                    </a:cubicBezTo>
                    <a:cubicBezTo>
                      <a:pt x="1065955" y="2629548"/>
                      <a:pt x="481214" y="2590966"/>
                      <a:pt x="63702" y="2253323"/>
                    </a:cubicBezTo>
                    <a:cubicBezTo>
                      <a:pt x="21086" y="2219174"/>
                      <a:pt x="0" y="2164833"/>
                      <a:pt x="8427" y="2110877"/>
                    </a:cubicBezTo>
                    <a:cubicBezTo>
                      <a:pt x="16854" y="2056921"/>
                      <a:pt x="53507" y="2011598"/>
                      <a:pt x="104506" y="1992070"/>
                    </a:cubicBezTo>
                    <a:cubicBezTo>
                      <a:pt x="155505" y="1972542"/>
                      <a:pt x="213055" y="1981794"/>
                      <a:pt x="255364" y="2016324"/>
                    </a:cubicBezTo>
                    <a:cubicBezTo>
                      <a:pt x="572673" y="2272932"/>
                      <a:pt x="1017076" y="2302255"/>
                      <a:pt x="1365351" y="2089563"/>
                    </a:cubicBezTo>
                    <a:cubicBezTo>
                      <a:pt x="1713626" y="1876870"/>
                      <a:pt x="1890503" y="1468131"/>
                      <a:pt x="1807139" y="1068651"/>
                    </a:cubicBezTo>
                    <a:cubicBezTo>
                      <a:pt x="1723774" y="669172"/>
                      <a:pt x="1398184" y="365289"/>
                      <a:pt x="993911" y="309641"/>
                    </a:cubicBezTo>
                    <a:cubicBezTo>
                      <a:pt x="939778" y="302436"/>
                      <a:pt x="893638" y="266818"/>
                      <a:pt x="872962" y="216273"/>
                    </a:cubicBezTo>
                    <a:cubicBezTo>
                      <a:pt x="852286" y="165729"/>
                      <a:pt x="860234" y="107984"/>
                      <a:pt x="893798" y="64906"/>
                    </a:cubicBezTo>
                    <a:cubicBezTo>
                      <a:pt x="927361" y="21827"/>
                      <a:pt x="981409" y="0"/>
                      <a:pt x="1035475" y="7688"/>
                    </a:cubicBezTo>
                    <a:close/>
                  </a:path>
                </a:pathLst>
              </a:custGeom>
              <a:solidFill>
                <a:srgbClr val="5CE1E6"/>
              </a:solidFill>
            </p:spPr>
          </p:sp>
        </p:gr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62275" y="2152519"/>
            <a:ext cx="1228390" cy="1612445"/>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877843" y="3959928"/>
            <a:ext cx="1388188" cy="1775589"/>
          </a:xfrm>
          <a:prstGeom prst="rect">
            <a:avLst/>
          </a:prstGeom>
        </p:spPr>
      </p:pic>
      <p:sp>
        <p:nvSpPr>
          <p:cNvPr id="23" name="TextBox 23"/>
          <p:cNvSpPr txBox="1"/>
          <p:nvPr/>
        </p:nvSpPr>
        <p:spPr>
          <a:xfrm>
            <a:off x="4955173" y="1612274"/>
            <a:ext cx="4387610" cy="1235202"/>
          </a:xfrm>
          <a:prstGeom prst="rect">
            <a:avLst/>
          </a:prstGeom>
        </p:spPr>
        <p:txBody>
          <a:bodyPr lIns="0" tIns="0" rIns="0" bIns="0" rtlCol="0" anchor="t">
            <a:spAutoFit/>
          </a:bodyPr>
          <a:lstStyle/>
          <a:p>
            <a:pPr>
              <a:lnSpc>
                <a:spcPts val="1989"/>
              </a:lnSpc>
            </a:pPr>
            <a:r>
              <a:rPr lang="en-US" sz="1700" spc="204">
                <a:solidFill>
                  <a:srgbClr val="F8DCDE"/>
                </a:solidFill>
                <a:latin typeface="Montserrat Light"/>
              </a:rPr>
              <a:t>Existe una predominancia de mujeres entre las personas participantes. Un 19% son varones lo que equivale a 2 participantes de varones</a:t>
            </a:r>
          </a:p>
        </p:txBody>
      </p:sp>
      <p:sp>
        <p:nvSpPr>
          <p:cNvPr id="24" name="TextBox 24"/>
          <p:cNvSpPr txBox="1"/>
          <p:nvPr/>
        </p:nvSpPr>
        <p:spPr>
          <a:xfrm rot="5400000">
            <a:off x="13737871" y="4434272"/>
            <a:ext cx="7042858" cy="971550"/>
          </a:xfrm>
          <a:prstGeom prst="rect">
            <a:avLst/>
          </a:prstGeom>
        </p:spPr>
        <p:txBody>
          <a:bodyPr lIns="0" tIns="0" rIns="0" bIns="0" rtlCol="0" anchor="t">
            <a:spAutoFit/>
          </a:bodyPr>
          <a:lstStyle/>
          <a:p>
            <a:pPr>
              <a:lnSpc>
                <a:spcPts val="3840"/>
              </a:lnSpc>
            </a:pPr>
            <a:r>
              <a:rPr lang="en-US" sz="3200" spc="192">
                <a:solidFill>
                  <a:srgbClr val="F8DCDE"/>
                </a:solidFill>
                <a:latin typeface="Abril Fatface"/>
              </a:rPr>
              <a:t>CARACTERIZACION DE LAS PERSONAS ADULTAS</a:t>
            </a:r>
          </a:p>
        </p:txBody>
      </p:sp>
      <p:sp>
        <p:nvSpPr>
          <p:cNvPr id="25" name="TextBox 25"/>
          <p:cNvSpPr txBox="1"/>
          <p:nvPr/>
        </p:nvSpPr>
        <p:spPr>
          <a:xfrm>
            <a:off x="509149" y="9435296"/>
            <a:ext cx="845404" cy="413385"/>
          </a:xfrm>
          <a:prstGeom prst="rect">
            <a:avLst/>
          </a:prstGeom>
        </p:spPr>
        <p:txBody>
          <a:bodyPr lIns="0" tIns="0" rIns="0" bIns="0" rtlCol="0" anchor="t">
            <a:spAutoFit/>
          </a:bodyPr>
          <a:lstStyle/>
          <a:p>
            <a:pPr>
              <a:lnSpc>
                <a:spcPts val="3359"/>
              </a:lnSpc>
            </a:pPr>
            <a:r>
              <a:rPr lang="en-US" sz="2400" spc="144">
                <a:solidFill>
                  <a:srgbClr val="F8DCDE"/>
                </a:solidFill>
                <a:latin typeface="Abril Fatface"/>
              </a:rPr>
              <a:t>03</a:t>
            </a:r>
          </a:p>
        </p:txBody>
      </p:sp>
      <p:sp>
        <p:nvSpPr>
          <p:cNvPr id="26" name="TextBox 26"/>
          <p:cNvSpPr txBox="1"/>
          <p:nvPr/>
        </p:nvSpPr>
        <p:spPr>
          <a:xfrm>
            <a:off x="3629487" y="4876297"/>
            <a:ext cx="4653037" cy="1610234"/>
          </a:xfrm>
          <a:prstGeom prst="rect">
            <a:avLst/>
          </a:prstGeom>
        </p:spPr>
        <p:txBody>
          <a:bodyPr lIns="0" tIns="0" rIns="0" bIns="0" rtlCol="0" anchor="t">
            <a:spAutoFit/>
          </a:bodyPr>
          <a:lstStyle/>
          <a:p>
            <a:pPr algn="just">
              <a:lnSpc>
                <a:spcPts val="1616"/>
              </a:lnSpc>
            </a:pPr>
            <a:r>
              <a:rPr lang="en-US" sz="1600" spc="192">
                <a:solidFill>
                  <a:srgbClr val="F8DCDE"/>
                </a:solidFill>
                <a:latin typeface="Montserrat Light"/>
              </a:rPr>
              <a:t>La edad promedio de las personas participantes es de 44 años</a:t>
            </a:r>
          </a:p>
          <a:p>
            <a:pPr algn="just">
              <a:lnSpc>
                <a:spcPts val="1616"/>
              </a:lnSpc>
            </a:pPr>
            <a:endParaRPr lang="en-US" sz="1600" spc="192">
              <a:solidFill>
                <a:srgbClr val="F8DCDE"/>
              </a:solidFill>
              <a:latin typeface="Montserrat Light"/>
            </a:endParaRPr>
          </a:p>
          <a:p>
            <a:pPr algn="just">
              <a:lnSpc>
                <a:spcPts val="1616"/>
              </a:lnSpc>
            </a:pPr>
            <a:r>
              <a:rPr lang="en-US" sz="1600" spc="192">
                <a:solidFill>
                  <a:srgbClr val="F8DCDE"/>
                </a:solidFill>
                <a:latin typeface="Montserrat Light"/>
              </a:rPr>
              <a:t>No existiendo mayores diferencias respecto a la distribucion por genero.</a:t>
            </a:r>
          </a:p>
          <a:p>
            <a:pPr algn="just">
              <a:lnSpc>
                <a:spcPts val="1616"/>
              </a:lnSpc>
            </a:pPr>
            <a:endParaRPr lang="en-US" sz="1600" spc="192">
              <a:solidFill>
                <a:srgbClr val="F8DCDE"/>
              </a:solidFill>
              <a:latin typeface="Montserrat Light"/>
            </a:endParaRPr>
          </a:p>
          <a:p>
            <a:pPr algn="just">
              <a:lnSpc>
                <a:spcPts val="1616"/>
              </a:lnSpc>
            </a:pPr>
            <a:r>
              <a:rPr lang="en-US" sz="1600" spc="192">
                <a:solidFill>
                  <a:srgbClr val="F8DCDE"/>
                </a:solidFill>
                <a:latin typeface="Montserrat Light"/>
              </a:rPr>
              <a:t>Promedio de Edad Mujeres 44 años</a:t>
            </a:r>
          </a:p>
          <a:p>
            <a:pPr algn="just">
              <a:lnSpc>
                <a:spcPts val="1616"/>
              </a:lnSpc>
            </a:pPr>
            <a:r>
              <a:rPr lang="en-US" sz="1600" spc="192">
                <a:solidFill>
                  <a:srgbClr val="F8DCDE"/>
                </a:solidFill>
                <a:latin typeface="Montserrat Light"/>
              </a:rPr>
              <a:t>Promedio de Edad Varones 48 años</a:t>
            </a:r>
          </a:p>
        </p:txBody>
      </p:sp>
      <p:sp>
        <p:nvSpPr>
          <p:cNvPr id="27" name="TextBox 27"/>
          <p:cNvSpPr txBox="1"/>
          <p:nvPr/>
        </p:nvSpPr>
        <p:spPr>
          <a:xfrm>
            <a:off x="3629487" y="4049349"/>
            <a:ext cx="4669747" cy="396240"/>
          </a:xfrm>
          <a:prstGeom prst="rect">
            <a:avLst/>
          </a:prstGeom>
        </p:spPr>
        <p:txBody>
          <a:bodyPr lIns="0" tIns="0" rIns="0" bIns="0" rtlCol="0" anchor="t">
            <a:spAutoFit/>
          </a:bodyPr>
          <a:lstStyle/>
          <a:p>
            <a:pPr>
              <a:lnSpc>
                <a:spcPts val="3120"/>
              </a:lnSpc>
            </a:pPr>
            <a:r>
              <a:rPr lang="en-US" sz="2400" spc="288">
                <a:solidFill>
                  <a:srgbClr val="F8DCDE"/>
                </a:solidFill>
                <a:latin typeface="Montserrat Light Bold"/>
              </a:rPr>
              <a:t>EDAD PROMEDIO</a:t>
            </a:r>
          </a:p>
        </p:txBody>
      </p:sp>
      <p:sp>
        <p:nvSpPr>
          <p:cNvPr id="28" name="TextBox 28"/>
          <p:cNvSpPr txBox="1"/>
          <p:nvPr/>
        </p:nvSpPr>
        <p:spPr>
          <a:xfrm>
            <a:off x="1286258" y="597486"/>
            <a:ext cx="4669747" cy="407670"/>
          </a:xfrm>
          <a:prstGeom prst="rect">
            <a:avLst/>
          </a:prstGeom>
        </p:spPr>
        <p:txBody>
          <a:bodyPr lIns="0" tIns="0" rIns="0" bIns="0" rtlCol="0" anchor="t">
            <a:spAutoFit/>
          </a:bodyPr>
          <a:lstStyle/>
          <a:p>
            <a:pPr>
              <a:lnSpc>
                <a:spcPts val="3120"/>
              </a:lnSpc>
            </a:pPr>
            <a:r>
              <a:rPr lang="en-US" sz="2400" spc="288">
                <a:solidFill>
                  <a:srgbClr val="F8DCDE"/>
                </a:solidFill>
                <a:latin typeface="Montserrat Light Bold"/>
              </a:rPr>
              <a:t>GENERO</a:t>
            </a:r>
          </a:p>
        </p:txBody>
      </p:sp>
      <p:sp>
        <p:nvSpPr>
          <p:cNvPr id="29" name="TextBox 29"/>
          <p:cNvSpPr txBox="1"/>
          <p:nvPr/>
        </p:nvSpPr>
        <p:spPr>
          <a:xfrm>
            <a:off x="5880894" y="7315206"/>
            <a:ext cx="10645005" cy="1479297"/>
          </a:xfrm>
          <a:prstGeom prst="rect">
            <a:avLst/>
          </a:prstGeom>
        </p:spPr>
        <p:txBody>
          <a:bodyPr lIns="0" tIns="0" rIns="0" bIns="0" rtlCol="0" anchor="t">
            <a:spAutoFit/>
          </a:bodyPr>
          <a:lstStyle/>
          <a:p>
            <a:pPr algn="just">
              <a:lnSpc>
                <a:spcPts val="1717"/>
              </a:lnSpc>
            </a:pPr>
            <a:r>
              <a:rPr lang="en-US" sz="1700" spc="204">
                <a:solidFill>
                  <a:srgbClr val="F8DCDE"/>
                </a:solidFill>
                <a:latin typeface="Montserrat Light"/>
              </a:rPr>
              <a:t>El programa YES Psd, luego de la primera experiencia de ejecucion, extendiende la intervencion a cuidadores/as de personas en situacion de discapacidad. </a:t>
            </a:r>
          </a:p>
          <a:p>
            <a:pPr algn="just">
              <a:lnSpc>
                <a:spcPts val="1717"/>
              </a:lnSpc>
            </a:pPr>
            <a:endParaRPr lang="en-US" sz="1700" spc="204">
              <a:solidFill>
                <a:srgbClr val="F8DCDE"/>
              </a:solidFill>
              <a:latin typeface="Montserrat Light"/>
            </a:endParaRPr>
          </a:p>
          <a:p>
            <a:pPr algn="just">
              <a:lnSpc>
                <a:spcPts val="1717"/>
              </a:lnSpc>
            </a:pPr>
            <a:endParaRPr lang="en-US" sz="1700" spc="204">
              <a:solidFill>
                <a:srgbClr val="F8DCDE"/>
              </a:solidFill>
              <a:latin typeface="Montserrat Light"/>
            </a:endParaRPr>
          </a:p>
          <a:p>
            <a:pPr algn="just">
              <a:lnSpc>
                <a:spcPts val="1717"/>
              </a:lnSpc>
            </a:pPr>
            <a:r>
              <a:rPr lang="en-US" sz="1700" spc="204">
                <a:solidFill>
                  <a:srgbClr val="F8DCDE"/>
                </a:solidFill>
                <a:latin typeface="Montserrat Light"/>
              </a:rPr>
              <a:t>El programa no discrimina los tipos de discapacidad, situacion que si bien complejiza la intervenciòn, es abierto a entregar la posibilidad de Emprender a todos y todas quien requieran generar ingresos.</a:t>
            </a:r>
          </a:p>
        </p:txBody>
      </p:sp>
      <p:sp>
        <p:nvSpPr>
          <p:cNvPr id="30" name="TextBox 30"/>
          <p:cNvSpPr txBox="1"/>
          <p:nvPr/>
        </p:nvSpPr>
        <p:spPr>
          <a:xfrm>
            <a:off x="12027040" y="4373616"/>
            <a:ext cx="4498859" cy="1482852"/>
          </a:xfrm>
          <a:prstGeom prst="rect">
            <a:avLst/>
          </a:prstGeom>
        </p:spPr>
        <p:txBody>
          <a:bodyPr lIns="0" tIns="0" rIns="0" bIns="0" rtlCol="0" anchor="t">
            <a:spAutoFit/>
          </a:bodyPr>
          <a:lstStyle/>
          <a:p>
            <a:pPr algn="just">
              <a:lnSpc>
                <a:spcPts val="1989"/>
              </a:lnSpc>
            </a:pPr>
            <a:r>
              <a:rPr lang="en-US" sz="1700" spc="204">
                <a:solidFill>
                  <a:srgbClr val="F8DCDE"/>
                </a:solidFill>
                <a:latin typeface="Montserrat Light"/>
              </a:rPr>
              <a:t> 63% (57) de las  personas participantes son personas que tienen algùn tipo de discapcidad, mientras que un 36% (33) son cuidadora/os de personas en situaciòn de Discapacidad</a:t>
            </a:r>
          </a:p>
        </p:txBody>
      </p:sp>
      <p:sp>
        <p:nvSpPr>
          <p:cNvPr id="31" name="TextBox 31"/>
          <p:cNvSpPr txBox="1"/>
          <p:nvPr/>
        </p:nvSpPr>
        <p:spPr>
          <a:xfrm>
            <a:off x="9877843" y="1244970"/>
            <a:ext cx="6200553" cy="407670"/>
          </a:xfrm>
          <a:prstGeom prst="rect">
            <a:avLst/>
          </a:prstGeom>
        </p:spPr>
        <p:txBody>
          <a:bodyPr lIns="0" tIns="0" rIns="0" bIns="0" rtlCol="0" anchor="t">
            <a:spAutoFit/>
          </a:bodyPr>
          <a:lstStyle/>
          <a:p>
            <a:pPr>
              <a:lnSpc>
                <a:spcPts val="3120"/>
              </a:lnSpc>
            </a:pPr>
            <a:r>
              <a:rPr lang="en-US" sz="2400" spc="288">
                <a:solidFill>
                  <a:srgbClr val="F8DCDE"/>
                </a:solidFill>
                <a:latin typeface="Montserrat Light Bold"/>
              </a:rPr>
              <a:t>POSTULANTES SELECCIONADOS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sp>
        <p:nvSpPr>
          <p:cNvPr id="2" name="AutoShape 2"/>
          <p:cNvSpPr/>
          <p:nvPr/>
        </p:nvSpPr>
        <p:spPr>
          <a:xfrm>
            <a:off x="2184803" y="9411745"/>
            <a:ext cx="15074497" cy="51250"/>
          </a:xfrm>
          <a:prstGeom prst="rect">
            <a:avLst/>
          </a:prstGeom>
          <a:solidFill>
            <a:srgbClr val="3D4E62"/>
          </a:solidFill>
        </p:spPr>
      </p:sp>
      <p:grpSp>
        <p:nvGrpSpPr>
          <p:cNvPr id="3" name="Group 3"/>
          <p:cNvGrpSpPr/>
          <p:nvPr/>
        </p:nvGrpSpPr>
        <p:grpSpPr>
          <a:xfrm>
            <a:off x="468133" y="2868917"/>
            <a:ext cx="8162371" cy="2688788"/>
            <a:chOff x="0" y="0"/>
            <a:chExt cx="10883162" cy="3585051"/>
          </a:xfrm>
        </p:grpSpPr>
        <p:sp>
          <p:nvSpPr>
            <p:cNvPr id="4" name="TextBox 4"/>
            <p:cNvSpPr txBox="1"/>
            <p:nvPr/>
          </p:nvSpPr>
          <p:spPr>
            <a:xfrm>
              <a:off x="5138956" y="-38100"/>
              <a:ext cx="3430875" cy="373030"/>
            </a:xfrm>
            <a:prstGeom prst="rect">
              <a:avLst/>
            </a:prstGeom>
          </p:spPr>
          <p:txBody>
            <a:bodyPr lIns="0" tIns="0" rIns="0" bIns="0" rtlCol="0" anchor="t">
              <a:spAutoFit/>
            </a:bodyPr>
            <a:lstStyle/>
            <a:p>
              <a:pPr algn="l">
                <a:lnSpc>
                  <a:spcPts val="2310"/>
                </a:lnSpc>
              </a:pPr>
              <a:r>
                <a:rPr lang="en-US" sz="1650">
                  <a:solidFill>
                    <a:srgbClr val="494F56"/>
                  </a:solidFill>
                  <a:latin typeface="Aileron Heavy"/>
                </a:rPr>
                <a:t>TIPOS DE DISCAPACIDAD</a:t>
              </a:r>
            </a:p>
          </p:txBody>
        </p:sp>
        <p:grpSp>
          <p:nvGrpSpPr>
            <p:cNvPr id="5" name="Group 5"/>
            <p:cNvGrpSpPr>
              <a:grpSpLocks noChangeAspect="1"/>
            </p:cNvGrpSpPr>
            <p:nvPr/>
          </p:nvGrpSpPr>
          <p:grpSpPr>
            <a:xfrm>
              <a:off x="3163835" y="436881"/>
              <a:ext cx="7432093" cy="2673540"/>
              <a:chOff x="0" y="0"/>
              <a:chExt cx="22219612" cy="7993040"/>
            </a:xfrm>
          </p:grpSpPr>
          <p:sp>
            <p:nvSpPr>
              <p:cNvPr id="6" name="Freeform 6"/>
              <p:cNvSpPr/>
              <p:nvPr/>
            </p:nvSpPr>
            <p:spPr>
              <a:xfrm>
                <a:off x="5600189" y="-881668"/>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6CE5E8"/>
              </a:solidFill>
            </p:spPr>
          </p:sp>
        </p:grpSp>
        <p:grpSp>
          <p:nvGrpSpPr>
            <p:cNvPr id="7" name="Group 7"/>
            <p:cNvGrpSpPr>
              <a:grpSpLocks noChangeAspect="1"/>
            </p:cNvGrpSpPr>
            <p:nvPr/>
          </p:nvGrpSpPr>
          <p:grpSpPr>
            <a:xfrm>
              <a:off x="3163835" y="436881"/>
              <a:ext cx="7432093" cy="2673540"/>
              <a:chOff x="0" y="0"/>
              <a:chExt cx="22219612" cy="7993040"/>
            </a:xfrm>
          </p:grpSpPr>
          <p:sp>
            <p:nvSpPr>
              <p:cNvPr id="8" name="Freeform 8"/>
              <p:cNvSpPr/>
              <p:nvPr/>
            </p:nvSpPr>
            <p:spPr>
              <a:xfrm>
                <a:off x="-6350" y="0"/>
                <a:ext cx="22232311" cy="7993040"/>
              </a:xfrm>
              <a:custGeom>
                <a:avLst/>
                <a:gdLst/>
                <a:ahLst/>
                <a:cxnLst/>
                <a:rect l="l" t="t" r="r" b="b"/>
                <a:pathLst>
                  <a:path w="22232311" h="7993040">
                    <a:moveTo>
                      <a:pt x="0" y="0"/>
                    </a:moveTo>
                    <a:lnTo>
                      <a:pt x="12700" y="0"/>
                    </a:lnTo>
                    <a:lnTo>
                      <a:pt x="12700" y="7993040"/>
                    </a:lnTo>
                    <a:lnTo>
                      <a:pt x="0" y="7993040"/>
                    </a:lnTo>
                    <a:close/>
                    <a:moveTo>
                      <a:pt x="7406537" y="0"/>
                    </a:moveTo>
                    <a:lnTo>
                      <a:pt x="7419237" y="0"/>
                    </a:lnTo>
                    <a:lnTo>
                      <a:pt x="7419237" y="7993040"/>
                    </a:lnTo>
                    <a:lnTo>
                      <a:pt x="7406537" y="7993040"/>
                    </a:lnTo>
                    <a:close/>
                    <a:moveTo>
                      <a:pt x="14813074" y="0"/>
                    </a:moveTo>
                    <a:lnTo>
                      <a:pt x="14825774" y="0"/>
                    </a:lnTo>
                    <a:lnTo>
                      <a:pt x="14825774" y="7993040"/>
                    </a:lnTo>
                    <a:lnTo>
                      <a:pt x="14813074" y="7993040"/>
                    </a:lnTo>
                    <a:close/>
                    <a:moveTo>
                      <a:pt x="22219611" y="0"/>
                    </a:moveTo>
                    <a:lnTo>
                      <a:pt x="22232311" y="0"/>
                    </a:lnTo>
                    <a:lnTo>
                      <a:pt x="22232311" y="7993040"/>
                    </a:lnTo>
                    <a:lnTo>
                      <a:pt x="22219611" y="7993040"/>
                    </a:lnTo>
                    <a:close/>
                  </a:path>
                </a:pathLst>
              </a:custGeom>
              <a:solidFill>
                <a:srgbClr val="494F56">
                  <a:alpha val="24706"/>
                </a:srgbClr>
              </a:solidFill>
            </p:spPr>
          </p:sp>
        </p:grpSp>
        <p:sp>
          <p:nvSpPr>
            <p:cNvPr id="9" name="TextBox 9"/>
            <p:cNvSpPr txBox="1"/>
            <p:nvPr/>
          </p:nvSpPr>
          <p:spPr>
            <a:xfrm>
              <a:off x="2966306" y="3212021"/>
              <a:ext cx="39505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0%</a:t>
              </a:r>
            </a:p>
          </p:txBody>
        </p:sp>
        <p:sp>
          <p:nvSpPr>
            <p:cNvPr id="10" name="TextBox 10"/>
            <p:cNvSpPr txBox="1"/>
            <p:nvPr/>
          </p:nvSpPr>
          <p:spPr>
            <a:xfrm>
              <a:off x="5353966" y="3212021"/>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25%</a:t>
              </a:r>
            </a:p>
          </p:txBody>
        </p:sp>
        <p:sp>
          <p:nvSpPr>
            <p:cNvPr id="11" name="TextBox 11"/>
            <p:cNvSpPr txBox="1"/>
            <p:nvPr/>
          </p:nvSpPr>
          <p:spPr>
            <a:xfrm>
              <a:off x="7831330" y="3212021"/>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50%</a:t>
              </a:r>
            </a:p>
          </p:txBody>
        </p:sp>
        <p:sp>
          <p:nvSpPr>
            <p:cNvPr id="12" name="TextBox 12"/>
            <p:cNvSpPr txBox="1"/>
            <p:nvPr/>
          </p:nvSpPr>
          <p:spPr>
            <a:xfrm>
              <a:off x="10308694" y="3212021"/>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75%</a:t>
              </a:r>
            </a:p>
          </p:txBody>
        </p:sp>
        <p:sp>
          <p:nvSpPr>
            <p:cNvPr id="13" name="TextBox 13"/>
            <p:cNvSpPr txBox="1"/>
            <p:nvPr/>
          </p:nvSpPr>
          <p:spPr>
            <a:xfrm>
              <a:off x="2067486" y="478618"/>
              <a:ext cx="956649"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FISICA </a:t>
              </a:r>
            </a:p>
          </p:txBody>
        </p:sp>
        <p:sp>
          <p:nvSpPr>
            <p:cNvPr id="14" name="TextBox 14"/>
            <p:cNvSpPr txBox="1"/>
            <p:nvPr/>
          </p:nvSpPr>
          <p:spPr>
            <a:xfrm>
              <a:off x="982071" y="1023352"/>
              <a:ext cx="2042064"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 INTELECTUAL </a:t>
              </a:r>
            </a:p>
          </p:txBody>
        </p:sp>
        <p:sp>
          <p:nvSpPr>
            <p:cNvPr id="15" name="TextBox 15"/>
            <p:cNvSpPr txBox="1"/>
            <p:nvPr/>
          </p:nvSpPr>
          <p:spPr>
            <a:xfrm>
              <a:off x="1419874" y="1568086"/>
              <a:ext cx="1604261"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 SPSIQUICA </a:t>
              </a:r>
            </a:p>
          </p:txBody>
        </p:sp>
        <p:sp>
          <p:nvSpPr>
            <p:cNvPr id="16" name="TextBox 16"/>
            <p:cNvSpPr txBox="1"/>
            <p:nvPr/>
          </p:nvSpPr>
          <p:spPr>
            <a:xfrm>
              <a:off x="0" y="2112819"/>
              <a:ext cx="3024135"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SENSORIAL AUDITIVA </a:t>
              </a:r>
            </a:p>
          </p:txBody>
        </p:sp>
        <p:sp>
          <p:nvSpPr>
            <p:cNvPr id="17" name="TextBox 17"/>
            <p:cNvSpPr txBox="1"/>
            <p:nvPr/>
          </p:nvSpPr>
          <p:spPr>
            <a:xfrm>
              <a:off x="314879" y="2657553"/>
              <a:ext cx="2709256"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SENSORIAL VISUAL </a:t>
              </a:r>
            </a:p>
          </p:txBody>
        </p:sp>
        <p:grpSp>
          <p:nvGrpSpPr>
            <p:cNvPr id="18" name="Group 18"/>
            <p:cNvGrpSpPr>
              <a:grpSpLocks noChangeAspect="1"/>
            </p:cNvGrpSpPr>
            <p:nvPr/>
          </p:nvGrpSpPr>
          <p:grpSpPr>
            <a:xfrm>
              <a:off x="3163835" y="436881"/>
              <a:ext cx="7432093" cy="2673540"/>
              <a:chOff x="0" y="0"/>
              <a:chExt cx="22219612" cy="7993040"/>
            </a:xfrm>
          </p:grpSpPr>
          <p:sp>
            <p:nvSpPr>
              <p:cNvPr id="19" name="Freeform 19"/>
              <p:cNvSpPr/>
              <p:nvPr/>
            </p:nvSpPr>
            <p:spPr>
              <a:xfrm>
                <a:off x="0" y="0"/>
                <a:ext cx="19233721" cy="1478712"/>
              </a:xfrm>
              <a:custGeom>
                <a:avLst/>
                <a:gdLst/>
                <a:ahLst/>
                <a:cxnLst/>
                <a:rect l="l" t="t" r="r" b="b"/>
                <a:pathLst>
                  <a:path w="19233721" h="1478712">
                    <a:moveTo>
                      <a:pt x="0" y="0"/>
                    </a:moveTo>
                    <a:lnTo>
                      <a:pt x="19115424" y="0"/>
                    </a:lnTo>
                    <a:cubicBezTo>
                      <a:pt x="19180758" y="0"/>
                      <a:pt x="19233721" y="52964"/>
                      <a:pt x="19233721" y="118297"/>
                    </a:cubicBezTo>
                    <a:lnTo>
                      <a:pt x="19233721" y="1360415"/>
                    </a:lnTo>
                    <a:cubicBezTo>
                      <a:pt x="19233721" y="1425749"/>
                      <a:pt x="19180758" y="1478712"/>
                      <a:pt x="19115424" y="1478712"/>
                    </a:cubicBezTo>
                    <a:lnTo>
                      <a:pt x="0" y="1478712"/>
                    </a:lnTo>
                    <a:close/>
                  </a:path>
                </a:pathLst>
              </a:custGeom>
              <a:solidFill>
                <a:srgbClr val="6CE5E8"/>
              </a:solidFill>
            </p:spPr>
          </p:sp>
          <p:sp>
            <p:nvSpPr>
              <p:cNvPr id="20" name="Freeform 20"/>
              <p:cNvSpPr/>
              <p:nvPr/>
            </p:nvSpPr>
            <p:spPr>
              <a:xfrm>
                <a:off x="0" y="1628582"/>
                <a:ext cx="2086106" cy="1478712"/>
              </a:xfrm>
              <a:custGeom>
                <a:avLst/>
                <a:gdLst/>
                <a:ahLst/>
                <a:cxnLst/>
                <a:rect l="l" t="t" r="r" b="b"/>
                <a:pathLst>
                  <a:path w="2086106" h="1478712">
                    <a:moveTo>
                      <a:pt x="0" y="0"/>
                    </a:moveTo>
                    <a:lnTo>
                      <a:pt x="1967809" y="0"/>
                    </a:lnTo>
                    <a:cubicBezTo>
                      <a:pt x="2033142" y="0"/>
                      <a:pt x="2086106" y="52963"/>
                      <a:pt x="2086106" y="118297"/>
                    </a:cubicBezTo>
                    <a:lnTo>
                      <a:pt x="2086106" y="1360415"/>
                    </a:lnTo>
                    <a:cubicBezTo>
                      <a:pt x="2086106" y="1425749"/>
                      <a:pt x="2033142" y="1478712"/>
                      <a:pt x="1967809" y="1478712"/>
                    </a:cubicBezTo>
                    <a:lnTo>
                      <a:pt x="0" y="1478712"/>
                    </a:lnTo>
                    <a:close/>
                  </a:path>
                </a:pathLst>
              </a:custGeom>
              <a:solidFill>
                <a:srgbClr val="6CE5E8"/>
              </a:solidFill>
            </p:spPr>
          </p:sp>
          <p:sp>
            <p:nvSpPr>
              <p:cNvPr id="21" name="Freeform 21"/>
              <p:cNvSpPr/>
              <p:nvPr/>
            </p:nvSpPr>
            <p:spPr>
              <a:xfrm>
                <a:off x="0" y="3257164"/>
                <a:ext cx="2086106" cy="1478712"/>
              </a:xfrm>
              <a:custGeom>
                <a:avLst/>
                <a:gdLst/>
                <a:ahLst/>
                <a:cxnLst/>
                <a:rect l="l" t="t" r="r" b="b"/>
                <a:pathLst>
                  <a:path w="2086106" h="1478712">
                    <a:moveTo>
                      <a:pt x="0" y="0"/>
                    </a:moveTo>
                    <a:lnTo>
                      <a:pt x="1967809" y="0"/>
                    </a:lnTo>
                    <a:cubicBezTo>
                      <a:pt x="2033142" y="0"/>
                      <a:pt x="2086106" y="52963"/>
                      <a:pt x="2086106" y="118297"/>
                    </a:cubicBezTo>
                    <a:lnTo>
                      <a:pt x="2086106" y="1360415"/>
                    </a:lnTo>
                    <a:cubicBezTo>
                      <a:pt x="2086106" y="1425749"/>
                      <a:pt x="2033142" y="1478712"/>
                      <a:pt x="1967809" y="1478712"/>
                    </a:cubicBezTo>
                    <a:lnTo>
                      <a:pt x="0" y="1478712"/>
                    </a:lnTo>
                    <a:close/>
                  </a:path>
                </a:pathLst>
              </a:custGeom>
              <a:solidFill>
                <a:srgbClr val="6CE5E8"/>
              </a:solidFill>
            </p:spPr>
          </p:sp>
          <p:sp>
            <p:nvSpPr>
              <p:cNvPr id="22" name="Freeform 22"/>
              <p:cNvSpPr/>
              <p:nvPr/>
            </p:nvSpPr>
            <p:spPr>
              <a:xfrm>
                <a:off x="0" y="4885746"/>
                <a:ext cx="2604563" cy="1478712"/>
              </a:xfrm>
              <a:custGeom>
                <a:avLst/>
                <a:gdLst/>
                <a:ahLst/>
                <a:cxnLst/>
                <a:rect l="l" t="t" r="r" b="b"/>
                <a:pathLst>
                  <a:path w="2604563" h="1478712">
                    <a:moveTo>
                      <a:pt x="0" y="0"/>
                    </a:moveTo>
                    <a:lnTo>
                      <a:pt x="2486266" y="0"/>
                    </a:lnTo>
                    <a:cubicBezTo>
                      <a:pt x="2551600" y="0"/>
                      <a:pt x="2604563" y="52963"/>
                      <a:pt x="2604563" y="118297"/>
                    </a:cubicBezTo>
                    <a:lnTo>
                      <a:pt x="2604563" y="1360415"/>
                    </a:lnTo>
                    <a:cubicBezTo>
                      <a:pt x="2604563" y="1391790"/>
                      <a:pt x="2592100" y="1421879"/>
                      <a:pt x="2569915" y="1444064"/>
                    </a:cubicBezTo>
                    <a:cubicBezTo>
                      <a:pt x="2547730" y="1466249"/>
                      <a:pt x="2517641" y="1478712"/>
                      <a:pt x="2486266" y="1478712"/>
                    </a:cubicBezTo>
                    <a:lnTo>
                      <a:pt x="0" y="1478712"/>
                    </a:lnTo>
                    <a:close/>
                  </a:path>
                </a:pathLst>
              </a:custGeom>
              <a:solidFill>
                <a:srgbClr val="6CE5E8"/>
              </a:solidFill>
            </p:spPr>
          </p:sp>
          <p:sp>
            <p:nvSpPr>
              <p:cNvPr id="23" name="Freeform 23"/>
              <p:cNvSpPr/>
              <p:nvPr/>
            </p:nvSpPr>
            <p:spPr>
              <a:xfrm>
                <a:off x="0" y="6514328"/>
                <a:ext cx="3644441" cy="1478712"/>
              </a:xfrm>
              <a:custGeom>
                <a:avLst/>
                <a:gdLst/>
                <a:ahLst/>
                <a:cxnLst/>
                <a:rect l="l" t="t" r="r" b="b"/>
                <a:pathLst>
                  <a:path w="3644441" h="1478712">
                    <a:moveTo>
                      <a:pt x="0" y="0"/>
                    </a:moveTo>
                    <a:lnTo>
                      <a:pt x="3526144" y="0"/>
                    </a:lnTo>
                    <a:cubicBezTo>
                      <a:pt x="3591478" y="0"/>
                      <a:pt x="3644441" y="52963"/>
                      <a:pt x="3644441" y="118297"/>
                    </a:cubicBezTo>
                    <a:lnTo>
                      <a:pt x="3644441" y="1360415"/>
                    </a:lnTo>
                    <a:cubicBezTo>
                      <a:pt x="3644441" y="1425749"/>
                      <a:pt x="3591478" y="1478712"/>
                      <a:pt x="3526144" y="1478712"/>
                    </a:cubicBezTo>
                    <a:lnTo>
                      <a:pt x="0" y="1478712"/>
                    </a:lnTo>
                    <a:close/>
                  </a:path>
                </a:pathLst>
              </a:custGeom>
              <a:solidFill>
                <a:srgbClr val="6CE5E8"/>
              </a:solidFill>
            </p:spPr>
          </p:sp>
        </p:gr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2485" y="1256472"/>
            <a:ext cx="1228390" cy="1612445"/>
          </a:xfrm>
          <a:prstGeom prst="rect">
            <a:avLst/>
          </a:prstGeom>
        </p:spPr>
      </p:pic>
      <p:pic>
        <p:nvPicPr>
          <p:cNvPr id="25" name="Picture 25"/>
          <p:cNvPicPr>
            <a:picLocks noChangeAspect="1"/>
          </p:cNvPicPr>
          <p:nvPr/>
        </p:nvPicPr>
        <p:blipFill>
          <a:blip r:embed="rId4"/>
          <a:srcRect/>
          <a:stretch>
            <a:fillRect/>
          </a:stretch>
        </p:blipFill>
        <p:spPr>
          <a:xfrm>
            <a:off x="9722051" y="1432026"/>
            <a:ext cx="7953884" cy="6870364"/>
          </a:xfrm>
          <a:prstGeom prst="rect">
            <a:avLst/>
          </a:prstGeom>
        </p:spPr>
      </p:pic>
      <p:sp>
        <p:nvSpPr>
          <p:cNvPr id="26" name="TextBox 26"/>
          <p:cNvSpPr txBox="1"/>
          <p:nvPr/>
        </p:nvSpPr>
        <p:spPr>
          <a:xfrm>
            <a:off x="1028700" y="9210675"/>
            <a:ext cx="845404" cy="41338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04</a:t>
            </a:r>
          </a:p>
        </p:txBody>
      </p:sp>
      <p:sp>
        <p:nvSpPr>
          <p:cNvPr id="27" name="TextBox 27"/>
          <p:cNvSpPr txBox="1"/>
          <p:nvPr/>
        </p:nvSpPr>
        <p:spPr>
          <a:xfrm>
            <a:off x="582485" y="7004793"/>
            <a:ext cx="7947066" cy="1554772"/>
          </a:xfrm>
          <a:prstGeom prst="rect">
            <a:avLst/>
          </a:prstGeom>
        </p:spPr>
        <p:txBody>
          <a:bodyPr lIns="0" tIns="0" rIns="0" bIns="0" rtlCol="0" anchor="t">
            <a:spAutoFit/>
          </a:bodyPr>
          <a:lstStyle/>
          <a:p>
            <a:pPr algn="just">
              <a:lnSpc>
                <a:spcPts val="2085"/>
              </a:lnSpc>
            </a:pPr>
            <a:r>
              <a:rPr lang="en-US" sz="2064" spc="247">
                <a:solidFill>
                  <a:srgbClr val="262422"/>
                </a:solidFill>
                <a:latin typeface="Montserrat Light"/>
              </a:rPr>
              <a:t>En el grupo de personas participantes, se destacan las que presentan  discapacidad Fisico con 64%. Concentrandose en el grado de discapacidad moderada y severa.</a:t>
            </a:r>
          </a:p>
          <a:p>
            <a:pPr algn="just">
              <a:lnSpc>
                <a:spcPts val="2085"/>
              </a:lnSpc>
            </a:pPr>
            <a:endParaRPr lang="en-US" sz="2064" spc="247">
              <a:solidFill>
                <a:srgbClr val="262422"/>
              </a:solidFill>
              <a:latin typeface="Montserrat Light"/>
            </a:endParaRPr>
          </a:p>
          <a:p>
            <a:pPr algn="just">
              <a:lnSpc>
                <a:spcPts val="2085"/>
              </a:lnSpc>
            </a:pPr>
            <a:endParaRPr lang="en-US" sz="2064" spc="247">
              <a:solidFill>
                <a:srgbClr val="262422"/>
              </a:solidFill>
              <a:latin typeface="Montserrat Light"/>
            </a:endParaRPr>
          </a:p>
        </p:txBody>
      </p:sp>
      <p:sp>
        <p:nvSpPr>
          <p:cNvPr id="28" name="TextBox 28"/>
          <p:cNvSpPr txBox="1"/>
          <p:nvPr/>
        </p:nvSpPr>
        <p:spPr>
          <a:xfrm>
            <a:off x="1645222" y="1601907"/>
            <a:ext cx="6635850" cy="414655"/>
          </a:xfrm>
          <a:prstGeom prst="rect">
            <a:avLst/>
          </a:prstGeom>
        </p:spPr>
        <p:txBody>
          <a:bodyPr lIns="0" tIns="0" rIns="0" bIns="0" rtlCol="0" anchor="t">
            <a:spAutoFit/>
          </a:bodyPr>
          <a:lstStyle/>
          <a:p>
            <a:pPr algn="ctr">
              <a:lnSpc>
                <a:spcPts val="3380"/>
              </a:lnSpc>
              <a:spcBef>
                <a:spcPct val="0"/>
              </a:spcBef>
            </a:pPr>
            <a:r>
              <a:rPr lang="en-US" sz="2600" spc="-31">
                <a:solidFill>
                  <a:srgbClr val="004AAD"/>
                </a:solidFill>
                <a:latin typeface="Abril Fatface Bold"/>
              </a:rPr>
              <a:t>PARTICIPANTES CON DISCAPACIDAD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sp>
        <p:nvSpPr>
          <p:cNvPr id="2" name="AutoShape 2"/>
          <p:cNvSpPr/>
          <p:nvPr/>
        </p:nvSpPr>
        <p:spPr>
          <a:xfrm>
            <a:off x="2184803" y="9411745"/>
            <a:ext cx="15074497" cy="51250"/>
          </a:xfrm>
          <a:prstGeom prst="rect">
            <a:avLst/>
          </a:prstGeom>
          <a:solidFill>
            <a:srgbClr val="3D4E62"/>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246119"/>
            <a:ext cx="1388188" cy="1775589"/>
          </a:xfrm>
          <a:prstGeom prst="rect">
            <a:avLst/>
          </a:prstGeom>
        </p:spPr>
      </p:pic>
      <p:grpSp>
        <p:nvGrpSpPr>
          <p:cNvPr id="4" name="Group 4"/>
          <p:cNvGrpSpPr/>
          <p:nvPr/>
        </p:nvGrpSpPr>
        <p:grpSpPr>
          <a:xfrm>
            <a:off x="1169570" y="3150496"/>
            <a:ext cx="6852695" cy="2253950"/>
            <a:chOff x="0" y="0"/>
            <a:chExt cx="9136926" cy="3005267"/>
          </a:xfrm>
        </p:grpSpPr>
        <p:sp>
          <p:nvSpPr>
            <p:cNvPr id="5" name="TextBox 5"/>
            <p:cNvSpPr txBox="1"/>
            <p:nvPr/>
          </p:nvSpPr>
          <p:spPr>
            <a:xfrm>
              <a:off x="4148489" y="-38100"/>
              <a:ext cx="3430875" cy="373030"/>
            </a:xfrm>
            <a:prstGeom prst="rect">
              <a:avLst/>
            </a:prstGeom>
          </p:spPr>
          <p:txBody>
            <a:bodyPr lIns="0" tIns="0" rIns="0" bIns="0" rtlCol="0" anchor="t">
              <a:spAutoFit/>
            </a:bodyPr>
            <a:lstStyle/>
            <a:p>
              <a:pPr algn="l">
                <a:lnSpc>
                  <a:spcPts val="2310"/>
                </a:lnSpc>
              </a:pPr>
              <a:r>
                <a:rPr lang="en-US" sz="1650">
                  <a:solidFill>
                    <a:srgbClr val="494F56"/>
                  </a:solidFill>
                  <a:latin typeface="Aileron Heavy"/>
                </a:rPr>
                <a:t>TIPOS DE DISCAPACIDAD</a:t>
              </a:r>
            </a:p>
          </p:txBody>
        </p:sp>
        <p:grpSp>
          <p:nvGrpSpPr>
            <p:cNvPr id="6" name="Group 6"/>
            <p:cNvGrpSpPr>
              <a:grpSpLocks noChangeAspect="1"/>
            </p:cNvGrpSpPr>
            <p:nvPr/>
          </p:nvGrpSpPr>
          <p:grpSpPr>
            <a:xfrm>
              <a:off x="2929136" y="436881"/>
              <a:ext cx="5920556" cy="2093756"/>
              <a:chOff x="0" y="0"/>
              <a:chExt cx="17700594" cy="6259669"/>
            </a:xfrm>
          </p:grpSpPr>
          <p:sp>
            <p:nvSpPr>
              <p:cNvPr id="7" name="Freeform 7"/>
              <p:cNvSpPr/>
              <p:nvPr/>
            </p:nvSpPr>
            <p:spPr>
              <a:xfrm>
                <a:off x="3340680" y="-881668"/>
                <a:ext cx="152400" cy="152400"/>
              </a:xfrm>
              <a:custGeom>
                <a:avLst/>
                <a:gdLst/>
                <a:ahLst/>
                <a:cxnLst/>
                <a:rect l="l" t="t" r="r" b="b"/>
                <a:pathLst>
                  <a:path w="152400" h="152400">
                    <a:moveTo>
                      <a:pt x="152400" y="139700"/>
                    </a:moveTo>
                    <a:lnTo>
                      <a:pt x="152400" y="12700"/>
                    </a:lnTo>
                    <a:cubicBezTo>
                      <a:pt x="152400" y="5686"/>
                      <a:pt x="146714" y="0"/>
                      <a:pt x="139700" y="0"/>
                    </a:cubicBezTo>
                    <a:lnTo>
                      <a:pt x="12700" y="0"/>
                    </a:lnTo>
                    <a:cubicBezTo>
                      <a:pt x="5686" y="0"/>
                      <a:pt x="0" y="5686"/>
                      <a:pt x="0" y="12700"/>
                    </a:cubicBezTo>
                    <a:lnTo>
                      <a:pt x="0" y="139700"/>
                    </a:lnTo>
                    <a:cubicBezTo>
                      <a:pt x="0" y="146714"/>
                      <a:pt x="5686" y="152400"/>
                      <a:pt x="12700" y="152400"/>
                    </a:cubicBezTo>
                    <a:lnTo>
                      <a:pt x="139700" y="152400"/>
                    </a:lnTo>
                    <a:cubicBezTo>
                      <a:pt x="146714" y="152400"/>
                      <a:pt x="152400" y="146714"/>
                      <a:pt x="152400" y="139700"/>
                    </a:cubicBezTo>
                    <a:close/>
                  </a:path>
                </a:pathLst>
              </a:custGeom>
              <a:solidFill>
                <a:srgbClr val="6CE5E8"/>
              </a:solidFill>
            </p:spPr>
          </p:sp>
        </p:grpSp>
        <p:grpSp>
          <p:nvGrpSpPr>
            <p:cNvPr id="8" name="Group 8"/>
            <p:cNvGrpSpPr>
              <a:grpSpLocks noChangeAspect="1"/>
            </p:cNvGrpSpPr>
            <p:nvPr/>
          </p:nvGrpSpPr>
          <p:grpSpPr>
            <a:xfrm>
              <a:off x="2929136" y="436881"/>
              <a:ext cx="5920556" cy="2093756"/>
              <a:chOff x="0" y="0"/>
              <a:chExt cx="17700594" cy="6259669"/>
            </a:xfrm>
          </p:grpSpPr>
          <p:sp>
            <p:nvSpPr>
              <p:cNvPr id="9" name="Freeform 9"/>
              <p:cNvSpPr/>
              <p:nvPr/>
            </p:nvSpPr>
            <p:spPr>
              <a:xfrm>
                <a:off x="-6350" y="0"/>
                <a:ext cx="17713294" cy="6259669"/>
              </a:xfrm>
              <a:custGeom>
                <a:avLst/>
                <a:gdLst/>
                <a:ahLst/>
                <a:cxnLst/>
                <a:rect l="l" t="t" r="r" b="b"/>
                <a:pathLst>
                  <a:path w="17713294" h="6259669">
                    <a:moveTo>
                      <a:pt x="0" y="0"/>
                    </a:moveTo>
                    <a:lnTo>
                      <a:pt x="12700" y="0"/>
                    </a:lnTo>
                    <a:lnTo>
                      <a:pt x="12700" y="6259669"/>
                    </a:lnTo>
                    <a:lnTo>
                      <a:pt x="0" y="6259669"/>
                    </a:lnTo>
                    <a:close/>
                    <a:moveTo>
                      <a:pt x="3540119" y="0"/>
                    </a:moveTo>
                    <a:lnTo>
                      <a:pt x="3552819" y="0"/>
                    </a:lnTo>
                    <a:lnTo>
                      <a:pt x="3552819" y="6259669"/>
                    </a:lnTo>
                    <a:lnTo>
                      <a:pt x="3540119" y="6259669"/>
                    </a:lnTo>
                    <a:close/>
                    <a:moveTo>
                      <a:pt x="7080238" y="0"/>
                    </a:moveTo>
                    <a:lnTo>
                      <a:pt x="7092938" y="0"/>
                    </a:lnTo>
                    <a:lnTo>
                      <a:pt x="7092938" y="6259669"/>
                    </a:lnTo>
                    <a:lnTo>
                      <a:pt x="7080238" y="6259669"/>
                    </a:lnTo>
                    <a:close/>
                    <a:moveTo>
                      <a:pt x="10620356" y="0"/>
                    </a:moveTo>
                    <a:lnTo>
                      <a:pt x="10633056" y="0"/>
                    </a:lnTo>
                    <a:lnTo>
                      <a:pt x="10633056" y="6259669"/>
                    </a:lnTo>
                    <a:lnTo>
                      <a:pt x="10620356" y="6259669"/>
                    </a:lnTo>
                    <a:close/>
                    <a:moveTo>
                      <a:pt x="14160475" y="0"/>
                    </a:moveTo>
                    <a:lnTo>
                      <a:pt x="14173175" y="0"/>
                    </a:lnTo>
                    <a:lnTo>
                      <a:pt x="14173175" y="6259669"/>
                    </a:lnTo>
                    <a:lnTo>
                      <a:pt x="14160475" y="6259669"/>
                    </a:lnTo>
                    <a:close/>
                    <a:moveTo>
                      <a:pt x="17700594" y="0"/>
                    </a:moveTo>
                    <a:lnTo>
                      <a:pt x="17713294" y="0"/>
                    </a:lnTo>
                    <a:lnTo>
                      <a:pt x="17713294" y="6259669"/>
                    </a:lnTo>
                    <a:lnTo>
                      <a:pt x="17700594" y="6259669"/>
                    </a:lnTo>
                    <a:close/>
                  </a:path>
                </a:pathLst>
              </a:custGeom>
              <a:solidFill>
                <a:srgbClr val="494F56">
                  <a:alpha val="24706"/>
                </a:srgbClr>
              </a:solidFill>
            </p:spPr>
          </p:sp>
        </p:grpSp>
        <p:sp>
          <p:nvSpPr>
            <p:cNvPr id="10" name="TextBox 10"/>
            <p:cNvSpPr txBox="1"/>
            <p:nvPr/>
          </p:nvSpPr>
          <p:spPr>
            <a:xfrm>
              <a:off x="2731607" y="2632237"/>
              <a:ext cx="39505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0%</a:t>
              </a:r>
            </a:p>
          </p:txBody>
        </p:sp>
        <p:sp>
          <p:nvSpPr>
            <p:cNvPr id="11" name="TextBox 11"/>
            <p:cNvSpPr txBox="1"/>
            <p:nvPr/>
          </p:nvSpPr>
          <p:spPr>
            <a:xfrm>
              <a:off x="3826014" y="2632237"/>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10%</a:t>
              </a:r>
            </a:p>
          </p:txBody>
        </p:sp>
        <p:sp>
          <p:nvSpPr>
            <p:cNvPr id="12" name="TextBox 12"/>
            <p:cNvSpPr txBox="1"/>
            <p:nvPr/>
          </p:nvSpPr>
          <p:spPr>
            <a:xfrm>
              <a:off x="5010125" y="2632237"/>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20%</a:t>
              </a:r>
            </a:p>
          </p:txBody>
        </p:sp>
        <p:sp>
          <p:nvSpPr>
            <p:cNvPr id="13" name="TextBox 13"/>
            <p:cNvSpPr txBox="1"/>
            <p:nvPr/>
          </p:nvSpPr>
          <p:spPr>
            <a:xfrm>
              <a:off x="6194236" y="2632237"/>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30%</a:t>
              </a:r>
            </a:p>
          </p:txBody>
        </p:sp>
        <p:sp>
          <p:nvSpPr>
            <p:cNvPr id="14" name="TextBox 14"/>
            <p:cNvSpPr txBox="1"/>
            <p:nvPr/>
          </p:nvSpPr>
          <p:spPr>
            <a:xfrm>
              <a:off x="7378347" y="2632237"/>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40%</a:t>
              </a:r>
            </a:p>
          </p:txBody>
        </p:sp>
        <p:sp>
          <p:nvSpPr>
            <p:cNvPr id="15" name="TextBox 15"/>
            <p:cNvSpPr txBox="1"/>
            <p:nvPr/>
          </p:nvSpPr>
          <p:spPr>
            <a:xfrm>
              <a:off x="8562459" y="2632237"/>
              <a:ext cx="574468" cy="373030"/>
            </a:xfrm>
            <a:prstGeom prst="rect">
              <a:avLst/>
            </a:prstGeom>
          </p:spPr>
          <p:txBody>
            <a:bodyPr lIns="0" tIns="0" rIns="0" bIns="0" rtlCol="0" anchor="t">
              <a:spAutoFit/>
            </a:bodyPr>
            <a:lstStyle/>
            <a:p>
              <a:pPr algn="ctr">
                <a:lnSpc>
                  <a:spcPts val="2310"/>
                </a:lnSpc>
              </a:pPr>
              <a:r>
                <a:rPr lang="en-US" sz="1650">
                  <a:solidFill>
                    <a:srgbClr val="494F56"/>
                  </a:solidFill>
                  <a:latin typeface="Aileron Heavy"/>
                </a:rPr>
                <a:t>50%</a:t>
              </a:r>
            </a:p>
          </p:txBody>
        </p:sp>
        <p:sp>
          <p:nvSpPr>
            <p:cNvPr id="16" name="TextBox 16"/>
            <p:cNvSpPr txBox="1"/>
            <p:nvPr/>
          </p:nvSpPr>
          <p:spPr>
            <a:xfrm>
              <a:off x="1832787" y="554103"/>
              <a:ext cx="956649"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FISICA </a:t>
              </a:r>
            </a:p>
          </p:txBody>
        </p:sp>
        <p:sp>
          <p:nvSpPr>
            <p:cNvPr id="17" name="TextBox 17"/>
            <p:cNvSpPr txBox="1"/>
            <p:nvPr/>
          </p:nvSpPr>
          <p:spPr>
            <a:xfrm>
              <a:off x="747372" y="1278194"/>
              <a:ext cx="2042064"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 INTELECTUAL </a:t>
              </a:r>
            </a:p>
          </p:txBody>
        </p:sp>
        <p:sp>
          <p:nvSpPr>
            <p:cNvPr id="18" name="TextBox 18"/>
            <p:cNvSpPr txBox="1"/>
            <p:nvPr/>
          </p:nvSpPr>
          <p:spPr>
            <a:xfrm>
              <a:off x="0" y="2002284"/>
              <a:ext cx="2789436" cy="373030"/>
            </a:xfrm>
            <a:prstGeom prst="rect">
              <a:avLst/>
            </a:prstGeom>
          </p:spPr>
          <p:txBody>
            <a:bodyPr lIns="0" tIns="0" rIns="0" bIns="0" rtlCol="0" anchor="t">
              <a:spAutoFit/>
            </a:bodyPr>
            <a:lstStyle/>
            <a:p>
              <a:pPr algn="r">
                <a:lnSpc>
                  <a:spcPts val="2310"/>
                </a:lnSpc>
              </a:pPr>
              <a:r>
                <a:rPr lang="en-US" sz="1650">
                  <a:solidFill>
                    <a:srgbClr val="494F56"/>
                  </a:solidFill>
                  <a:latin typeface="Aileron Heavy"/>
                </a:rPr>
                <a:t>MENTAL SPSIQUICA </a:t>
              </a:r>
            </a:p>
          </p:txBody>
        </p:sp>
        <p:grpSp>
          <p:nvGrpSpPr>
            <p:cNvPr id="19" name="Group 19"/>
            <p:cNvGrpSpPr>
              <a:grpSpLocks noChangeAspect="1"/>
            </p:cNvGrpSpPr>
            <p:nvPr/>
          </p:nvGrpSpPr>
          <p:grpSpPr>
            <a:xfrm>
              <a:off x="2929136" y="436881"/>
              <a:ext cx="5920556" cy="2093756"/>
              <a:chOff x="0" y="0"/>
              <a:chExt cx="17700594" cy="6259669"/>
            </a:xfrm>
          </p:grpSpPr>
          <p:sp>
            <p:nvSpPr>
              <p:cNvPr id="20" name="Freeform 20"/>
              <p:cNvSpPr/>
              <p:nvPr/>
            </p:nvSpPr>
            <p:spPr>
              <a:xfrm>
                <a:off x="0" y="0"/>
                <a:ext cx="11794945" cy="1930065"/>
              </a:xfrm>
              <a:custGeom>
                <a:avLst/>
                <a:gdLst/>
                <a:ahLst/>
                <a:cxnLst/>
                <a:rect l="l" t="t" r="r" b="b"/>
                <a:pathLst>
                  <a:path w="11794945" h="1930065">
                    <a:moveTo>
                      <a:pt x="0" y="0"/>
                    </a:moveTo>
                    <a:lnTo>
                      <a:pt x="11640541" y="0"/>
                    </a:lnTo>
                    <a:cubicBezTo>
                      <a:pt x="11725816" y="0"/>
                      <a:pt x="11794945" y="69130"/>
                      <a:pt x="11794945" y="154405"/>
                    </a:cubicBezTo>
                    <a:lnTo>
                      <a:pt x="11794945" y="1775659"/>
                    </a:lnTo>
                    <a:cubicBezTo>
                      <a:pt x="11794945" y="1860935"/>
                      <a:pt x="11725816" y="1930064"/>
                      <a:pt x="11640541" y="1930065"/>
                    </a:cubicBezTo>
                    <a:lnTo>
                      <a:pt x="0" y="1930065"/>
                    </a:lnTo>
                    <a:close/>
                  </a:path>
                </a:pathLst>
              </a:custGeom>
              <a:solidFill>
                <a:srgbClr val="6CE5E8"/>
              </a:solidFill>
            </p:spPr>
          </p:sp>
          <p:sp>
            <p:nvSpPr>
              <p:cNvPr id="21" name="Freeform 21"/>
              <p:cNvSpPr/>
              <p:nvPr/>
            </p:nvSpPr>
            <p:spPr>
              <a:xfrm>
                <a:off x="0" y="2164802"/>
                <a:ext cx="15023534" cy="1930065"/>
              </a:xfrm>
              <a:custGeom>
                <a:avLst/>
                <a:gdLst/>
                <a:ahLst/>
                <a:cxnLst/>
                <a:rect l="l" t="t" r="r" b="b"/>
                <a:pathLst>
                  <a:path w="15023534" h="1930065">
                    <a:moveTo>
                      <a:pt x="0" y="0"/>
                    </a:moveTo>
                    <a:lnTo>
                      <a:pt x="14869128" y="0"/>
                    </a:lnTo>
                    <a:cubicBezTo>
                      <a:pt x="14910079" y="0"/>
                      <a:pt x="14949353" y="16267"/>
                      <a:pt x="14978309" y="45224"/>
                    </a:cubicBezTo>
                    <a:cubicBezTo>
                      <a:pt x="15007267" y="74181"/>
                      <a:pt x="15023534" y="113454"/>
                      <a:pt x="15023534" y="154405"/>
                    </a:cubicBezTo>
                    <a:lnTo>
                      <a:pt x="15023534" y="1775660"/>
                    </a:lnTo>
                    <a:cubicBezTo>
                      <a:pt x="15023534" y="1816611"/>
                      <a:pt x="15007267" y="1855884"/>
                      <a:pt x="14978309" y="1884841"/>
                    </a:cubicBezTo>
                    <a:cubicBezTo>
                      <a:pt x="14949353" y="1913797"/>
                      <a:pt x="14910079" y="1930065"/>
                      <a:pt x="14869128" y="1930065"/>
                    </a:cubicBezTo>
                    <a:lnTo>
                      <a:pt x="0" y="1930065"/>
                    </a:lnTo>
                    <a:close/>
                  </a:path>
                </a:pathLst>
              </a:custGeom>
              <a:solidFill>
                <a:srgbClr val="6CE5E8"/>
              </a:solidFill>
            </p:spPr>
          </p:sp>
          <p:sp>
            <p:nvSpPr>
              <p:cNvPr id="22" name="Freeform 22"/>
              <p:cNvSpPr/>
              <p:nvPr/>
            </p:nvSpPr>
            <p:spPr>
              <a:xfrm>
                <a:off x="0" y="4329604"/>
                <a:ext cx="8516796" cy="1930065"/>
              </a:xfrm>
              <a:custGeom>
                <a:avLst/>
                <a:gdLst/>
                <a:ahLst/>
                <a:cxnLst/>
                <a:rect l="l" t="t" r="r" b="b"/>
                <a:pathLst>
                  <a:path w="8516796" h="1930065">
                    <a:moveTo>
                      <a:pt x="0" y="0"/>
                    </a:moveTo>
                    <a:lnTo>
                      <a:pt x="8362390" y="0"/>
                    </a:lnTo>
                    <a:cubicBezTo>
                      <a:pt x="8403341" y="0"/>
                      <a:pt x="8442615" y="16268"/>
                      <a:pt x="8471571" y="45225"/>
                    </a:cubicBezTo>
                    <a:cubicBezTo>
                      <a:pt x="8500528" y="74181"/>
                      <a:pt x="8516796" y="113455"/>
                      <a:pt x="8516796" y="154406"/>
                    </a:cubicBezTo>
                    <a:lnTo>
                      <a:pt x="8516796" y="1775660"/>
                    </a:lnTo>
                    <a:cubicBezTo>
                      <a:pt x="8516796" y="1816611"/>
                      <a:pt x="8500528" y="1855884"/>
                      <a:pt x="8471571" y="1884841"/>
                    </a:cubicBezTo>
                    <a:cubicBezTo>
                      <a:pt x="8442615" y="1913797"/>
                      <a:pt x="8403341" y="1930065"/>
                      <a:pt x="8362390" y="1930065"/>
                    </a:cubicBezTo>
                    <a:lnTo>
                      <a:pt x="0" y="1930065"/>
                    </a:lnTo>
                    <a:close/>
                  </a:path>
                </a:pathLst>
              </a:custGeom>
              <a:solidFill>
                <a:srgbClr val="6CE5E8"/>
              </a:solidFill>
            </p:spPr>
          </p:sp>
        </p:grpSp>
      </p:grpSp>
      <p:pic>
        <p:nvPicPr>
          <p:cNvPr id="23" name="Picture 23"/>
          <p:cNvPicPr>
            <a:picLocks noChangeAspect="1"/>
          </p:cNvPicPr>
          <p:nvPr/>
        </p:nvPicPr>
        <p:blipFill>
          <a:blip r:embed="rId4"/>
          <a:srcRect/>
          <a:stretch>
            <a:fillRect/>
          </a:stretch>
        </p:blipFill>
        <p:spPr>
          <a:xfrm>
            <a:off x="9531574" y="1884509"/>
            <a:ext cx="8114522" cy="4531820"/>
          </a:xfrm>
          <a:prstGeom prst="rect">
            <a:avLst/>
          </a:prstGeom>
        </p:spPr>
      </p:pic>
      <p:sp>
        <p:nvSpPr>
          <p:cNvPr id="24" name="TextBox 24"/>
          <p:cNvSpPr txBox="1"/>
          <p:nvPr/>
        </p:nvSpPr>
        <p:spPr>
          <a:xfrm>
            <a:off x="1028700" y="9210675"/>
            <a:ext cx="845404" cy="40576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05</a:t>
            </a:r>
          </a:p>
        </p:txBody>
      </p:sp>
      <p:sp>
        <p:nvSpPr>
          <p:cNvPr id="25" name="TextBox 25"/>
          <p:cNvSpPr txBox="1"/>
          <p:nvPr/>
        </p:nvSpPr>
        <p:spPr>
          <a:xfrm>
            <a:off x="1993937" y="1667656"/>
            <a:ext cx="6635850" cy="414655"/>
          </a:xfrm>
          <a:prstGeom prst="rect">
            <a:avLst/>
          </a:prstGeom>
        </p:spPr>
        <p:txBody>
          <a:bodyPr lIns="0" tIns="0" rIns="0" bIns="0" rtlCol="0" anchor="t">
            <a:spAutoFit/>
          </a:bodyPr>
          <a:lstStyle/>
          <a:p>
            <a:pPr algn="ctr">
              <a:lnSpc>
                <a:spcPts val="3380"/>
              </a:lnSpc>
              <a:spcBef>
                <a:spcPct val="0"/>
              </a:spcBef>
            </a:pPr>
            <a:r>
              <a:rPr lang="en-US" sz="2600" spc="-31">
                <a:solidFill>
                  <a:srgbClr val="004AAD"/>
                </a:solidFill>
                <a:latin typeface="Abril Fatface Bold"/>
              </a:rPr>
              <a:t>PARTICIPANTES   CUIDADORAS/ES</a:t>
            </a:r>
          </a:p>
        </p:txBody>
      </p:sp>
      <p:sp>
        <p:nvSpPr>
          <p:cNvPr id="26" name="TextBox 26"/>
          <p:cNvSpPr txBox="1"/>
          <p:nvPr/>
        </p:nvSpPr>
        <p:spPr>
          <a:xfrm>
            <a:off x="458245" y="7468798"/>
            <a:ext cx="16975130" cy="1297597"/>
          </a:xfrm>
          <a:prstGeom prst="rect">
            <a:avLst/>
          </a:prstGeom>
        </p:spPr>
        <p:txBody>
          <a:bodyPr lIns="0" tIns="0" rIns="0" bIns="0" rtlCol="0" anchor="t">
            <a:spAutoFit/>
          </a:bodyPr>
          <a:lstStyle/>
          <a:p>
            <a:pPr algn="just">
              <a:lnSpc>
                <a:spcPts val="2085"/>
              </a:lnSpc>
            </a:pPr>
            <a:r>
              <a:rPr lang="en-US" sz="2064" spc="247">
                <a:solidFill>
                  <a:srgbClr val="262422"/>
                </a:solidFill>
                <a:latin typeface="Montserrat Light"/>
              </a:rPr>
              <a:t>En cuanto a los tipos de discapacidad de las personas que dependen de las/os cuidadoras/es, se distribuyen en discapacidad Intelectual, Fisica y Psiquica, destacandose la discapacidad intelectual con rango del 45% del total.</a:t>
            </a:r>
          </a:p>
          <a:p>
            <a:pPr algn="just">
              <a:lnSpc>
                <a:spcPts val="2085"/>
              </a:lnSpc>
            </a:pPr>
            <a:endParaRPr lang="en-US" sz="2064" spc="247">
              <a:solidFill>
                <a:srgbClr val="262422"/>
              </a:solidFill>
              <a:latin typeface="Montserrat Light"/>
            </a:endParaRPr>
          </a:p>
          <a:p>
            <a:pPr algn="just">
              <a:lnSpc>
                <a:spcPts val="2085"/>
              </a:lnSpc>
            </a:pPr>
            <a:endParaRPr lang="en-US" sz="2064" spc="247">
              <a:solidFill>
                <a:srgbClr val="262422"/>
              </a:solidFill>
              <a:latin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DCDE"/>
        </a:solidFill>
        <a:effectLst/>
      </p:bgPr>
    </p:bg>
    <p:spTree>
      <p:nvGrpSpPr>
        <p:cNvPr id="1" name=""/>
        <p:cNvGrpSpPr/>
        <p:nvPr/>
      </p:nvGrpSpPr>
      <p:grpSpPr>
        <a:xfrm>
          <a:off x="0" y="0"/>
          <a:ext cx="0" cy="0"/>
          <a:chOff x="0" y="0"/>
          <a:chExt cx="0" cy="0"/>
        </a:xfrm>
      </p:grpSpPr>
      <p:sp>
        <p:nvSpPr>
          <p:cNvPr id="2" name="AutoShape 2"/>
          <p:cNvSpPr/>
          <p:nvPr/>
        </p:nvSpPr>
        <p:spPr>
          <a:xfrm>
            <a:off x="2184803" y="9411745"/>
            <a:ext cx="15074497" cy="51250"/>
          </a:xfrm>
          <a:prstGeom prst="rect">
            <a:avLst/>
          </a:prstGeom>
          <a:solidFill>
            <a:srgbClr val="3D4E62"/>
          </a:solidFill>
        </p:spPr>
      </p:sp>
      <p:sp>
        <p:nvSpPr>
          <p:cNvPr id="3" name="TextBox 3"/>
          <p:cNvSpPr txBox="1"/>
          <p:nvPr/>
        </p:nvSpPr>
        <p:spPr>
          <a:xfrm>
            <a:off x="1028700" y="9210675"/>
            <a:ext cx="845404" cy="413385"/>
          </a:xfrm>
          <a:prstGeom prst="rect">
            <a:avLst/>
          </a:prstGeom>
        </p:spPr>
        <p:txBody>
          <a:bodyPr lIns="0" tIns="0" rIns="0" bIns="0" rtlCol="0" anchor="t">
            <a:spAutoFit/>
          </a:bodyPr>
          <a:lstStyle/>
          <a:p>
            <a:pPr>
              <a:lnSpc>
                <a:spcPts val="3359"/>
              </a:lnSpc>
            </a:pPr>
            <a:r>
              <a:rPr lang="en-US" sz="2400" spc="144">
                <a:solidFill>
                  <a:srgbClr val="3D4E62"/>
                </a:solidFill>
                <a:latin typeface="Abril Fatface"/>
              </a:rPr>
              <a:t>04</a:t>
            </a:r>
          </a:p>
        </p:txBody>
      </p:sp>
      <p:sp>
        <p:nvSpPr>
          <p:cNvPr id="4" name="TextBox 4"/>
          <p:cNvSpPr txBox="1"/>
          <p:nvPr/>
        </p:nvSpPr>
        <p:spPr>
          <a:xfrm>
            <a:off x="1028700" y="7316206"/>
            <a:ext cx="16031892" cy="810134"/>
          </a:xfrm>
          <a:prstGeom prst="rect">
            <a:avLst/>
          </a:prstGeom>
        </p:spPr>
        <p:txBody>
          <a:bodyPr lIns="0" tIns="0" rIns="0" bIns="0" rtlCol="0" anchor="t">
            <a:spAutoFit/>
          </a:bodyPr>
          <a:lstStyle/>
          <a:p>
            <a:pPr algn="just">
              <a:lnSpc>
                <a:spcPts val="1616"/>
              </a:lnSpc>
            </a:pPr>
            <a:r>
              <a:rPr lang="en-US" sz="1600" spc="192">
                <a:solidFill>
                  <a:srgbClr val="262422"/>
                </a:solidFill>
                <a:latin typeface="Montserrat Light"/>
              </a:rPr>
              <a:t>En termino de escolaridad, queda de manifiesto que las personas participantes se concentran en el nivel educacional de enseñanza media.</a:t>
            </a:r>
          </a:p>
          <a:p>
            <a:pPr algn="just">
              <a:lnSpc>
                <a:spcPts val="1616"/>
              </a:lnSpc>
            </a:pPr>
            <a:endParaRPr lang="en-US" sz="1600" spc="192">
              <a:solidFill>
                <a:srgbClr val="262422"/>
              </a:solidFill>
              <a:latin typeface="Montserrat Light"/>
            </a:endParaRPr>
          </a:p>
          <a:p>
            <a:pPr algn="just">
              <a:lnSpc>
                <a:spcPts val="1616"/>
              </a:lnSpc>
            </a:pPr>
            <a:endParaRPr lang="en-US" sz="1600" spc="192">
              <a:solidFill>
                <a:srgbClr val="262422"/>
              </a:solidFill>
              <a:latin typeface="Montserrat Light"/>
            </a:endParaRPr>
          </a:p>
        </p:txBody>
      </p:sp>
      <p:grpSp>
        <p:nvGrpSpPr>
          <p:cNvPr id="5" name="Group 5"/>
          <p:cNvGrpSpPr/>
          <p:nvPr/>
        </p:nvGrpSpPr>
        <p:grpSpPr>
          <a:xfrm>
            <a:off x="1028700" y="1887465"/>
            <a:ext cx="15247689" cy="4727900"/>
            <a:chOff x="0" y="0"/>
            <a:chExt cx="20330252" cy="6303867"/>
          </a:xfrm>
        </p:grpSpPr>
        <p:sp>
          <p:nvSpPr>
            <p:cNvPr id="6" name="TextBox 6"/>
            <p:cNvSpPr txBox="1"/>
            <p:nvPr/>
          </p:nvSpPr>
          <p:spPr>
            <a:xfrm>
              <a:off x="20407" y="4570584"/>
              <a:ext cx="7382508" cy="1023186"/>
            </a:xfrm>
            <a:prstGeom prst="rect">
              <a:avLst/>
            </a:prstGeom>
          </p:spPr>
          <p:txBody>
            <a:bodyPr lIns="0" tIns="0" rIns="0" bIns="0" rtlCol="0" anchor="t">
              <a:spAutoFit/>
            </a:bodyPr>
            <a:lstStyle/>
            <a:p>
              <a:pPr algn="ctr">
                <a:lnSpc>
                  <a:spcPts val="3119"/>
                </a:lnSpc>
              </a:pPr>
              <a:r>
                <a:rPr lang="en-US" sz="2228">
                  <a:solidFill>
                    <a:srgbClr val="3D4E62"/>
                  </a:solidFill>
                  <a:latin typeface="Open Sans Light Bold"/>
                </a:rPr>
                <a:t>Educación Media -Científico-Humanista</a:t>
              </a:r>
            </a:p>
            <a:p>
              <a:pPr algn="ctr">
                <a:lnSpc>
                  <a:spcPts val="3119"/>
                </a:lnSpc>
              </a:pPr>
              <a:r>
                <a:rPr lang="en-US" sz="2228">
                  <a:solidFill>
                    <a:srgbClr val="3D4E62"/>
                  </a:solidFill>
                  <a:latin typeface="Open Sans Light Bold"/>
                </a:rPr>
                <a:t>41.1%</a:t>
              </a:r>
            </a:p>
          </p:txBody>
        </p:sp>
        <p:sp>
          <p:nvSpPr>
            <p:cNvPr id="7" name="TextBox 7"/>
            <p:cNvSpPr txBox="1"/>
            <p:nvPr/>
          </p:nvSpPr>
          <p:spPr>
            <a:xfrm>
              <a:off x="13101525" y="430301"/>
              <a:ext cx="3215058" cy="1023186"/>
            </a:xfrm>
            <a:prstGeom prst="rect">
              <a:avLst/>
            </a:prstGeom>
          </p:spPr>
          <p:txBody>
            <a:bodyPr lIns="0" tIns="0" rIns="0" bIns="0" rtlCol="0" anchor="t">
              <a:spAutoFit/>
            </a:bodyPr>
            <a:lstStyle/>
            <a:p>
              <a:pPr algn="ctr">
                <a:lnSpc>
                  <a:spcPts val="3119"/>
                </a:lnSpc>
              </a:pPr>
              <a:r>
                <a:rPr lang="en-US" sz="2228">
                  <a:solidFill>
                    <a:srgbClr val="3D4E62"/>
                  </a:solidFill>
                  <a:latin typeface="Open Sans Light Bold"/>
                </a:rPr>
                <a:t>Educación Básica</a:t>
              </a:r>
            </a:p>
            <a:p>
              <a:pPr algn="ctr">
                <a:lnSpc>
                  <a:spcPts val="3119"/>
                </a:lnSpc>
              </a:pPr>
              <a:r>
                <a:rPr lang="en-US" sz="2228">
                  <a:solidFill>
                    <a:srgbClr val="3D4E62"/>
                  </a:solidFill>
                  <a:latin typeface="Open Sans Light Bold"/>
                </a:rPr>
                <a:t>25.6%</a:t>
              </a:r>
            </a:p>
          </p:txBody>
        </p:sp>
        <p:sp>
          <p:nvSpPr>
            <p:cNvPr id="8" name="TextBox 8"/>
            <p:cNvSpPr txBox="1"/>
            <p:nvPr/>
          </p:nvSpPr>
          <p:spPr>
            <a:xfrm>
              <a:off x="13186189" y="5280681"/>
              <a:ext cx="7144063" cy="1023186"/>
            </a:xfrm>
            <a:prstGeom prst="rect">
              <a:avLst/>
            </a:prstGeom>
          </p:spPr>
          <p:txBody>
            <a:bodyPr lIns="0" tIns="0" rIns="0" bIns="0" rtlCol="0" anchor="t">
              <a:spAutoFit/>
            </a:bodyPr>
            <a:lstStyle/>
            <a:p>
              <a:pPr algn="ctr">
                <a:lnSpc>
                  <a:spcPts val="3119"/>
                </a:lnSpc>
              </a:pPr>
              <a:r>
                <a:rPr lang="en-US" sz="2228">
                  <a:solidFill>
                    <a:srgbClr val="3D4E62"/>
                  </a:solidFill>
                  <a:latin typeface="Open Sans Light Bold"/>
                </a:rPr>
                <a:t>Educación Media - Técnica Profesional</a:t>
              </a:r>
            </a:p>
            <a:p>
              <a:pPr algn="ctr">
                <a:lnSpc>
                  <a:spcPts val="3119"/>
                </a:lnSpc>
              </a:pPr>
              <a:r>
                <a:rPr lang="en-US" sz="2228">
                  <a:solidFill>
                    <a:srgbClr val="3D4E62"/>
                  </a:solidFill>
                  <a:latin typeface="Open Sans Light Bold"/>
                </a:rPr>
                <a:t>20%</a:t>
              </a:r>
            </a:p>
          </p:txBody>
        </p:sp>
        <p:sp>
          <p:nvSpPr>
            <p:cNvPr id="9" name="TextBox 9"/>
            <p:cNvSpPr txBox="1"/>
            <p:nvPr/>
          </p:nvSpPr>
          <p:spPr>
            <a:xfrm>
              <a:off x="0" y="-47625"/>
              <a:ext cx="8554363" cy="1023186"/>
            </a:xfrm>
            <a:prstGeom prst="rect">
              <a:avLst/>
            </a:prstGeom>
          </p:spPr>
          <p:txBody>
            <a:bodyPr lIns="0" tIns="0" rIns="0" bIns="0" rtlCol="0" anchor="t">
              <a:spAutoFit/>
            </a:bodyPr>
            <a:lstStyle/>
            <a:p>
              <a:pPr algn="ctr">
                <a:lnSpc>
                  <a:spcPts val="3119"/>
                </a:lnSpc>
              </a:pPr>
              <a:r>
                <a:rPr lang="en-US" sz="2228">
                  <a:solidFill>
                    <a:srgbClr val="3D4E62"/>
                  </a:solidFill>
                  <a:latin typeface="Open Sans Light Bold"/>
                </a:rPr>
                <a:t>Profesional Completo (Carreras 4 o más años)</a:t>
              </a:r>
            </a:p>
            <a:p>
              <a:pPr algn="ctr">
                <a:lnSpc>
                  <a:spcPts val="3119"/>
                </a:lnSpc>
              </a:pPr>
              <a:r>
                <a:rPr lang="en-US" sz="2228">
                  <a:solidFill>
                    <a:srgbClr val="3D4E62"/>
                  </a:solidFill>
                  <a:latin typeface="Open Sans Light Bold"/>
                </a:rPr>
                <a:t>3.3%</a:t>
              </a:r>
            </a:p>
          </p:txBody>
        </p:sp>
        <p:sp>
          <p:nvSpPr>
            <p:cNvPr id="10" name="TextBox 10"/>
            <p:cNvSpPr txBox="1"/>
            <p:nvPr/>
          </p:nvSpPr>
          <p:spPr>
            <a:xfrm>
              <a:off x="14091043" y="3148979"/>
              <a:ext cx="5933711" cy="1023186"/>
            </a:xfrm>
            <a:prstGeom prst="rect">
              <a:avLst/>
            </a:prstGeom>
          </p:spPr>
          <p:txBody>
            <a:bodyPr lIns="0" tIns="0" rIns="0" bIns="0" rtlCol="0" anchor="t">
              <a:spAutoFit/>
            </a:bodyPr>
            <a:lstStyle/>
            <a:p>
              <a:pPr algn="ctr">
                <a:lnSpc>
                  <a:spcPts val="3119"/>
                </a:lnSpc>
              </a:pPr>
              <a:r>
                <a:rPr lang="en-US" sz="2228">
                  <a:solidFill>
                    <a:srgbClr val="3D4E62"/>
                  </a:solidFill>
                  <a:latin typeface="Open Sans Light Bold"/>
                </a:rPr>
                <a:t>Educación Especial (Diferencial)</a:t>
              </a:r>
            </a:p>
            <a:p>
              <a:pPr algn="ctr">
                <a:lnSpc>
                  <a:spcPts val="3119"/>
                </a:lnSpc>
              </a:pPr>
              <a:r>
                <a:rPr lang="en-US" sz="2228">
                  <a:solidFill>
                    <a:srgbClr val="3D4E62"/>
                  </a:solidFill>
                  <a:latin typeface="Open Sans Light Bold"/>
                </a:rPr>
                <a:t>1.1%</a:t>
              </a:r>
            </a:p>
          </p:txBody>
        </p:sp>
        <p:grpSp>
          <p:nvGrpSpPr>
            <p:cNvPr id="11" name="Group 11"/>
            <p:cNvGrpSpPr>
              <a:grpSpLocks noChangeAspect="1"/>
            </p:cNvGrpSpPr>
            <p:nvPr/>
          </p:nvGrpSpPr>
          <p:grpSpPr>
            <a:xfrm>
              <a:off x="7779078" y="672210"/>
              <a:ext cx="5528163" cy="5528163"/>
              <a:chOff x="0" y="0"/>
              <a:chExt cx="2540000" cy="2540000"/>
            </a:xfrm>
          </p:grpSpPr>
          <p:sp>
            <p:nvSpPr>
              <p:cNvPr id="12" name="Freeform 12"/>
              <p:cNvSpPr/>
              <p:nvPr/>
            </p:nvSpPr>
            <p:spPr>
              <a:xfrm>
                <a:off x="1270000" y="0"/>
                <a:ext cx="1295577" cy="1377702"/>
              </a:xfrm>
              <a:custGeom>
                <a:avLst/>
                <a:gdLst/>
                <a:ahLst/>
                <a:cxnLst/>
                <a:rect l="l" t="t" r="r" b="b"/>
                <a:pathLst>
                  <a:path w="1295577" h="1377702">
                    <a:moveTo>
                      <a:pt x="0" y="0"/>
                    </a:moveTo>
                    <a:cubicBezTo>
                      <a:pt x="355548" y="0"/>
                      <a:pt x="694815" y="149042"/>
                      <a:pt x="935329" y="410896"/>
                    </a:cubicBezTo>
                    <a:cubicBezTo>
                      <a:pt x="1175843" y="672750"/>
                      <a:pt x="1295577" y="1023435"/>
                      <a:pt x="1265425" y="1377702"/>
                    </a:cubicBezTo>
                    <a:lnTo>
                      <a:pt x="632713" y="1323851"/>
                    </a:lnTo>
                    <a:cubicBezTo>
                      <a:pt x="647789" y="1146717"/>
                      <a:pt x="587922" y="971375"/>
                      <a:pt x="467665" y="840448"/>
                    </a:cubicBezTo>
                    <a:cubicBezTo>
                      <a:pt x="347408" y="709521"/>
                      <a:pt x="177774" y="635000"/>
                      <a:pt x="0" y="635000"/>
                    </a:cubicBezTo>
                    <a:close/>
                  </a:path>
                </a:pathLst>
              </a:custGeom>
              <a:solidFill>
                <a:srgbClr val="6CE5E8"/>
              </a:solidFill>
            </p:spPr>
          </p:sp>
          <p:sp>
            <p:nvSpPr>
              <p:cNvPr id="13" name="Freeform 13"/>
              <p:cNvSpPr/>
              <p:nvPr/>
            </p:nvSpPr>
            <p:spPr>
              <a:xfrm>
                <a:off x="1897415" y="1292161"/>
                <a:ext cx="641812" cy="173550"/>
              </a:xfrm>
              <a:custGeom>
                <a:avLst/>
                <a:gdLst/>
                <a:ahLst/>
                <a:cxnLst/>
                <a:rect l="l" t="t" r="r" b="b"/>
                <a:pathLst>
                  <a:path w="641812" h="173550">
                    <a:moveTo>
                      <a:pt x="641811" y="22161"/>
                    </a:moveTo>
                    <a:cubicBezTo>
                      <a:pt x="640041" y="72867"/>
                      <a:pt x="635233" y="123420"/>
                      <a:pt x="627415" y="173550"/>
                    </a:cubicBezTo>
                    <a:lnTo>
                      <a:pt x="0" y="75695"/>
                    </a:lnTo>
                    <a:cubicBezTo>
                      <a:pt x="3909" y="50630"/>
                      <a:pt x="6313" y="25353"/>
                      <a:pt x="7198" y="0"/>
                    </a:cubicBezTo>
                    <a:close/>
                  </a:path>
                </a:pathLst>
              </a:custGeom>
              <a:solidFill>
                <a:srgbClr val="41B8D5"/>
              </a:solidFill>
            </p:spPr>
          </p:sp>
          <p:sp>
            <p:nvSpPr>
              <p:cNvPr id="14" name="Freeform 14"/>
              <p:cNvSpPr/>
              <p:nvPr/>
            </p:nvSpPr>
            <p:spPr>
              <a:xfrm>
                <a:off x="1370816" y="1336376"/>
                <a:ext cx="1162227" cy="1187516"/>
              </a:xfrm>
              <a:custGeom>
                <a:avLst/>
                <a:gdLst/>
                <a:ahLst/>
                <a:cxnLst/>
                <a:rect l="l" t="t" r="r" b="b"/>
                <a:pathLst>
                  <a:path w="1162227" h="1187516">
                    <a:moveTo>
                      <a:pt x="1162227" y="66375"/>
                    </a:moveTo>
                    <a:cubicBezTo>
                      <a:pt x="1102259" y="636928"/>
                      <a:pt x="667234" y="1096433"/>
                      <a:pt x="100815" y="1187516"/>
                    </a:cubicBezTo>
                    <a:lnTo>
                      <a:pt x="0" y="560570"/>
                    </a:lnTo>
                    <a:cubicBezTo>
                      <a:pt x="283209" y="515029"/>
                      <a:pt x="500722" y="285276"/>
                      <a:pt x="530705" y="0"/>
                    </a:cubicBezTo>
                    <a:close/>
                  </a:path>
                </a:pathLst>
              </a:custGeom>
              <a:solidFill>
                <a:srgbClr val="2D8BBA"/>
              </a:solidFill>
            </p:spPr>
          </p:sp>
          <p:sp>
            <p:nvSpPr>
              <p:cNvPr id="15" name="Freeform 15"/>
              <p:cNvSpPr/>
              <p:nvPr/>
            </p:nvSpPr>
            <p:spPr>
              <a:xfrm>
                <a:off x="-124577" y="313488"/>
                <a:ext cx="1658625" cy="2319010"/>
              </a:xfrm>
              <a:custGeom>
                <a:avLst/>
                <a:gdLst/>
                <a:ahLst/>
                <a:cxnLst/>
                <a:rect l="l" t="t" r="r" b="b"/>
                <a:pathLst>
                  <a:path w="1658625" h="2319010">
                    <a:moveTo>
                      <a:pt x="1658625" y="2198759"/>
                    </a:moveTo>
                    <a:cubicBezTo>
                      <a:pt x="1092889" y="2319010"/>
                      <a:pt x="517360" y="2041826"/>
                      <a:pt x="258680" y="1524524"/>
                    </a:cubicBezTo>
                    <a:cubicBezTo>
                      <a:pt x="0" y="1007222"/>
                      <a:pt x="123514" y="380477"/>
                      <a:pt x="559122" y="0"/>
                    </a:cubicBezTo>
                    <a:lnTo>
                      <a:pt x="976850" y="478256"/>
                    </a:lnTo>
                    <a:cubicBezTo>
                      <a:pt x="759046" y="668494"/>
                      <a:pt x="697288" y="981867"/>
                      <a:pt x="826628" y="1240518"/>
                    </a:cubicBezTo>
                    <a:cubicBezTo>
                      <a:pt x="955968" y="1499169"/>
                      <a:pt x="1243733" y="1637761"/>
                      <a:pt x="1526601" y="1577636"/>
                    </a:cubicBezTo>
                    <a:close/>
                  </a:path>
                </a:pathLst>
              </a:custGeom>
              <a:solidFill>
                <a:srgbClr val="2F5F98"/>
              </a:solidFill>
            </p:spPr>
          </p:sp>
          <p:sp>
            <p:nvSpPr>
              <p:cNvPr id="16" name="Freeform 16"/>
              <p:cNvSpPr/>
              <p:nvPr/>
            </p:nvSpPr>
            <p:spPr>
              <a:xfrm>
                <a:off x="387784" y="257539"/>
                <a:ext cx="498868" cy="555680"/>
              </a:xfrm>
              <a:custGeom>
                <a:avLst/>
                <a:gdLst/>
                <a:ahLst/>
                <a:cxnLst/>
                <a:rect l="l" t="t" r="r" b="b"/>
                <a:pathLst>
                  <a:path w="498868" h="555680">
                    <a:moveTo>
                      <a:pt x="0" y="98899"/>
                    </a:moveTo>
                    <a:cubicBezTo>
                      <a:pt x="36496" y="63655"/>
                      <a:pt x="75072" y="30630"/>
                      <a:pt x="115519" y="0"/>
                    </a:cubicBezTo>
                    <a:lnTo>
                      <a:pt x="498868" y="506231"/>
                    </a:lnTo>
                    <a:cubicBezTo>
                      <a:pt x="478644" y="521545"/>
                      <a:pt x="459356" y="538058"/>
                      <a:pt x="441108" y="555680"/>
                    </a:cubicBezTo>
                    <a:close/>
                  </a:path>
                </a:pathLst>
              </a:custGeom>
              <a:solidFill>
                <a:srgbClr val="31356E"/>
              </a:solidFill>
            </p:spPr>
          </p:sp>
          <p:sp>
            <p:nvSpPr>
              <p:cNvPr id="17" name="Freeform 17"/>
              <p:cNvSpPr/>
              <p:nvPr/>
            </p:nvSpPr>
            <p:spPr>
              <a:xfrm>
                <a:off x="453660" y="120259"/>
                <a:ext cx="546620" cy="663303"/>
              </a:xfrm>
              <a:custGeom>
                <a:avLst/>
                <a:gdLst/>
                <a:ahLst/>
                <a:cxnLst/>
                <a:rect l="l" t="t" r="r" b="b"/>
                <a:pathLst>
                  <a:path w="546620" h="663303">
                    <a:moveTo>
                      <a:pt x="0" y="176865"/>
                    </a:moveTo>
                    <a:cubicBezTo>
                      <a:pt x="84252" y="106168"/>
                      <a:pt x="177331" y="46716"/>
                      <a:pt x="276900" y="0"/>
                    </a:cubicBezTo>
                    <a:lnTo>
                      <a:pt x="546620" y="574870"/>
                    </a:lnTo>
                    <a:cubicBezTo>
                      <a:pt x="496835" y="598229"/>
                      <a:pt x="450296" y="627955"/>
                      <a:pt x="408170" y="663303"/>
                    </a:cubicBezTo>
                    <a:close/>
                  </a:path>
                </a:pathLst>
              </a:custGeom>
              <a:solidFill>
                <a:srgbClr val="704E85"/>
              </a:solidFill>
            </p:spPr>
          </p:sp>
          <p:sp>
            <p:nvSpPr>
              <p:cNvPr id="18" name="Freeform 18"/>
              <p:cNvSpPr/>
              <p:nvPr/>
            </p:nvSpPr>
            <p:spPr>
              <a:xfrm>
                <a:off x="673771" y="85430"/>
                <a:ext cx="367267" cy="623898"/>
              </a:xfrm>
              <a:custGeom>
                <a:avLst/>
                <a:gdLst/>
                <a:ahLst/>
                <a:cxnLst/>
                <a:rect l="l" t="t" r="r" b="b"/>
                <a:pathLst>
                  <a:path w="367267" h="623898">
                    <a:moveTo>
                      <a:pt x="0" y="63227"/>
                    </a:moveTo>
                    <a:cubicBezTo>
                      <a:pt x="44797" y="39407"/>
                      <a:pt x="90982" y="18294"/>
                      <a:pt x="138305" y="0"/>
                    </a:cubicBezTo>
                    <a:lnTo>
                      <a:pt x="367267" y="592285"/>
                    </a:lnTo>
                    <a:cubicBezTo>
                      <a:pt x="343605" y="601432"/>
                      <a:pt x="320513" y="611989"/>
                      <a:pt x="298115" y="623898"/>
                    </a:cubicBezTo>
                    <a:close/>
                  </a:path>
                </a:pathLst>
              </a:custGeom>
              <a:solidFill>
                <a:srgbClr val="A66C98"/>
              </a:solidFill>
            </p:spPr>
          </p:sp>
          <p:sp>
            <p:nvSpPr>
              <p:cNvPr id="19" name="Freeform 19"/>
              <p:cNvSpPr/>
              <p:nvPr/>
            </p:nvSpPr>
            <p:spPr>
              <a:xfrm>
                <a:off x="753444" y="5097"/>
                <a:ext cx="459719" cy="684801"/>
              </a:xfrm>
              <a:custGeom>
                <a:avLst/>
                <a:gdLst/>
                <a:ahLst/>
                <a:cxnLst/>
                <a:rect l="l" t="t" r="r" b="b"/>
                <a:pathLst>
                  <a:path w="459719" h="684801">
                    <a:moveTo>
                      <a:pt x="0" y="104700"/>
                    </a:moveTo>
                    <a:cubicBezTo>
                      <a:pt x="127622" y="47879"/>
                      <a:pt x="263744" y="12504"/>
                      <a:pt x="402883" y="0"/>
                    </a:cubicBezTo>
                    <a:lnTo>
                      <a:pt x="459719" y="632452"/>
                    </a:lnTo>
                    <a:cubicBezTo>
                      <a:pt x="390150" y="638704"/>
                      <a:pt x="322089" y="656391"/>
                      <a:pt x="258278" y="684802"/>
                    </a:cubicBezTo>
                    <a:close/>
                  </a:path>
                </a:pathLst>
              </a:custGeom>
              <a:solidFill>
                <a:srgbClr val="D690AA"/>
              </a:solidFill>
            </p:spPr>
          </p:sp>
          <p:sp>
            <p:nvSpPr>
              <p:cNvPr id="20" name="Freeform 20"/>
              <p:cNvSpPr/>
              <p:nvPr/>
            </p:nvSpPr>
            <p:spPr>
              <a:xfrm>
                <a:off x="1093250" y="0"/>
                <a:ext cx="176686" cy="641180"/>
              </a:xfrm>
              <a:custGeom>
                <a:avLst/>
                <a:gdLst/>
                <a:ahLst/>
                <a:cxnLst/>
                <a:rect l="l" t="t" r="r" b="b"/>
                <a:pathLst>
                  <a:path w="176686" h="641180">
                    <a:moveTo>
                      <a:pt x="0" y="12360"/>
                    </a:moveTo>
                    <a:cubicBezTo>
                      <a:pt x="58515" y="4136"/>
                      <a:pt x="117533" y="6"/>
                      <a:pt x="176623" y="0"/>
                    </a:cubicBezTo>
                    <a:lnTo>
                      <a:pt x="176687" y="635000"/>
                    </a:lnTo>
                    <a:cubicBezTo>
                      <a:pt x="147141" y="635003"/>
                      <a:pt x="117633" y="637068"/>
                      <a:pt x="88375" y="641180"/>
                    </a:cubicBezTo>
                    <a:close/>
                  </a:path>
                </a:pathLst>
              </a:custGeom>
              <a:solidFill>
                <a:srgbClr val="FFB9BD"/>
              </a:solidFill>
            </p:spPr>
          </p:sp>
        </p:grpSp>
      </p:grpSp>
      <p:sp>
        <p:nvSpPr>
          <p:cNvPr id="21" name="TextBox 21"/>
          <p:cNvSpPr txBox="1"/>
          <p:nvPr/>
        </p:nvSpPr>
        <p:spPr>
          <a:xfrm>
            <a:off x="1028700" y="688133"/>
            <a:ext cx="4669747" cy="396240"/>
          </a:xfrm>
          <a:prstGeom prst="rect">
            <a:avLst/>
          </a:prstGeom>
        </p:spPr>
        <p:txBody>
          <a:bodyPr lIns="0" tIns="0" rIns="0" bIns="0" rtlCol="0" anchor="t">
            <a:spAutoFit/>
          </a:bodyPr>
          <a:lstStyle/>
          <a:p>
            <a:pPr>
              <a:lnSpc>
                <a:spcPts val="3120"/>
              </a:lnSpc>
            </a:pPr>
            <a:r>
              <a:rPr lang="en-US" sz="2400" spc="288">
                <a:solidFill>
                  <a:srgbClr val="262422"/>
                </a:solidFill>
                <a:latin typeface="Montserrat Light Bold"/>
              </a:rPr>
              <a:t>NIVEL EDUCACIONAL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4E62"/>
        </a:solidFill>
        <a:effectLst/>
      </p:bgPr>
    </p:bg>
    <p:spTree>
      <p:nvGrpSpPr>
        <p:cNvPr id="1" name=""/>
        <p:cNvGrpSpPr/>
        <p:nvPr/>
      </p:nvGrpSpPr>
      <p:grpSpPr>
        <a:xfrm>
          <a:off x="0" y="0"/>
          <a:ext cx="0" cy="0"/>
          <a:chOff x="0" y="0"/>
          <a:chExt cx="0" cy="0"/>
        </a:xfrm>
      </p:grpSpPr>
      <p:sp>
        <p:nvSpPr>
          <p:cNvPr id="2" name="AutoShape 2"/>
          <p:cNvSpPr/>
          <p:nvPr/>
        </p:nvSpPr>
        <p:spPr>
          <a:xfrm>
            <a:off x="1028700" y="7000187"/>
            <a:ext cx="247631" cy="99052"/>
          </a:xfrm>
          <a:prstGeom prst="rect">
            <a:avLst/>
          </a:prstGeom>
          <a:solidFill>
            <a:srgbClr val="F8DCDE"/>
          </a:solidFill>
        </p:spPr>
      </p:sp>
      <p:sp>
        <p:nvSpPr>
          <p:cNvPr id="3" name="AutoShape 3"/>
          <p:cNvSpPr/>
          <p:nvPr/>
        </p:nvSpPr>
        <p:spPr>
          <a:xfrm>
            <a:off x="1028700" y="9258300"/>
            <a:ext cx="12915900" cy="51250"/>
          </a:xfrm>
          <a:prstGeom prst="rect">
            <a:avLst/>
          </a:prstGeom>
          <a:solidFill>
            <a:srgbClr val="F8DCDE"/>
          </a:solidFill>
        </p:spPr>
      </p:sp>
      <p:sp>
        <p:nvSpPr>
          <p:cNvPr id="4" name="TextBox 4"/>
          <p:cNvSpPr txBox="1"/>
          <p:nvPr/>
        </p:nvSpPr>
        <p:spPr>
          <a:xfrm rot="5400000">
            <a:off x="12671852" y="5459730"/>
            <a:ext cx="9258300" cy="762000"/>
          </a:xfrm>
          <a:prstGeom prst="rect">
            <a:avLst/>
          </a:prstGeom>
        </p:spPr>
        <p:txBody>
          <a:bodyPr lIns="0" tIns="0" rIns="0" bIns="0" rtlCol="0" anchor="t">
            <a:spAutoFit/>
          </a:bodyPr>
          <a:lstStyle/>
          <a:p>
            <a:pPr algn="ctr">
              <a:lnSpc>
                <a:spcPts val="3000"/>
              </a:lnSpc>
            </a:pPr>
            <a:r>
              <a:rPr lang="en-US" sz="2500" spc="225">
                <a:solidFill>
                  <a:srgbClr val="F8DCDE"/>
                </a:solidFill>
                <a:latin typeface="Abril Fatface"/>
              </a:rPr>
              <a:t>DEFINICION DE LOS EMPRENDIMIENTOS FINANCIADOD</a:t>
            </a:r>
          </a:p>
        </p:txBody>
      </p:sp>
      <p:sp>
        <p:nvSpPr>
          <p:cNvPr id="5" name="TextBox 5"/>
          <p:cNvSpPr txBox="1"/>
          <p:nvPr/>
        </p:nvSpPr>
        <p:spPr>
          <a:xfrm>
            <a:off x="16773525" y="615315"/>
            <a:ext cx="845404" cy="413385"/>
          </a:xfrm>
          <a:prstGeom prst="rect">
            <a:avLst/>
          </a:prstGeom>
        </p:spPr>
        <p:txBody>
          <a:bodyPr lIns="0" tIns="0" rIns="0" bIns="0" rtlCol="0" anchor="t">
            <a:spAutoFit/>
          </a:bodyPr>
          <a:lstStyle/>
          <a:p>
            <a:pPr algn="r">
              <a:lnSpc>
                <a:spcPts val="3359"/>
              </a:lnSpc>
            </a:pPr>
            <a:r>
              <a:rPr lang="en-US" sz="2400" spc="144">
                <a:solidFill>
                  <a:srgbClr val="F8DCDE"/>
                </a:solidFill>
                <a:latin typeface="Abril Fatface"/>
              </a:rPr>
              <a:t>05</a:t>
            </a:r>
          </a:p>
        </p:txBody>
      </p:sp>
      <p:sp>
        <p:nvSpPr>
          <p:cNvPr id="6" name="AutoShape 6"/>
          <p:cNvSpPr/>
          <p:nvPr/>
        </p:nvSpPr>
        <p:spPr>
          <a:xfrm>
            <a:off x="3407634" y="4519765"/>
            <a:ext cx="598143" cy="239257"/>
          </a:xfrm>
          <a:prstGeom prst="rect">
            <a:avLst/>
          </a:prstGeom>
          <a:solidFill>
            <a:srgbClr val="3D4E62"/>
          </a:solidFill>
        </p:spPr>
      </p:sp>
      <p:grpSp>
        <p:nvGrpSpPr>
          <p:cNvPr id="7" name="Group 7"/>
          <p:cNvGrpSpPr/>
          <p:nvPr/>
        </p:nvGrpSpPr>
        <p:grpSpPr>
          <a:xfrm>
            <a:off x="985833" y="1708601"/>
            <a:ext cx="5658268" cy="3242058"/>
            <a:chOff x="0" y="0"/>
            <a:chExt cx="7544358" cy="4322744"/>
          </a:xfrm>
        </p:grpSpPr>
        <p:sp>
          <p:nvSpPr>
            <p:cNvPr id="8" name="TextBox 8"/>
            <p:cNvSpPr txBox="1"/>
            <p:nvPr/>
          </p:nvSpPr>
          <p:spPr>
            <a:xfrm>
              <a:off x="5918281" y="2567232"/>
              <a:ext cx="1626077" cy="668118"/>
            </a:xfrm>
            <a:prstGeom prst="rect">
              <a:avLst/>
            </a:prstGeom>
          </p:spPr>
          <p:txBody>
            <a:bodyPr lIns="0" tIns="0" rIns="0" bIns="0" rtlCol="0" anchor="t">
              <a:spAutoFit/>
            </a:bodyPr>
            <a:lstStyle/>
            <a:p>
              <a:pPr algn="ctr">
                <a:lnSpc>
                  <a:spcPts val="2045"/>
                </a:lnSpc>
              </a:pPr>
              <a:r>
                <a:rPr lang="en-US" sz="1460">
                  <a:solidFill>
                    <a:srgbClr val="FFFFFF"/>
                  </a:solidFill>
                  <a:latin typeface="Open Sans Light Bold"/>
                </a:rPr>
                <a:t>PRODUCTIVO</a:t>
              </a:r>
            </a:p>
            <a:p>
              <a:pPr algn="ctr">
                <a:lnSpc>
                  <a:spcPts val="2045"/>
                </a:lnSpc>
              </a:pPr>
              <a:r>
                <a:rPr lang="en-US" sz="1460">
                  <a:solidFill>
                    <a:srgbClr val="FFFFFF"/>
                  </a:solidFill>
                  <a:latin typeface="Open Sans Light Bold"/>
                </a:rPr>
                <a:t>55.6%</a:t>
              </a:r>
            </a:p>
          </p:txBody>
        </p:sp>
        <p:sp>
          <p:nvSpPr>
            <p:cNvPr id="9" name="TextBox 9"/>
            <p:cNvSpPr txBox="1"/>
            <p:nvPr/>
          </p:nvSpPr>
          <p:spPr>
            <a:xfrm>
              <a:off x="0" y="2567232"/>
              <a:ext cx="1326029" cy="668118"/>
            </a:xfrm>
            <a:prstGeom prst="rect">
              <a:avLst/>
            </a:prstGeom>
          </p:spPr>
          <p:txBody>
            <a:bodyPr lIns="0" tIns="0" rIns="0" bIns="0" rtlCol="0" anchor="t">
              <a:spAutoFit/>
            </a:bodyPr>
            <a:lstStyle/>
            <a:p>
              <a:pPr algn="ctr">
                <a:lnSpc>
                  <a:spcPts val="2045"/>
                </a:lnSpc>
              </a:pPr>
              <a:r>
                <a:rPr lang="en-US" sz="1460">
                  <a:solidFill>
                    <a:srgbClr val="FFFFFF"/>
                  </a:solidFill>
                  <a:latin typeface="Open Sans Light Bold"/>
                </a:rPr>
                <a:t>COMERCIO</a:t>
              </a:r>
            </a:p>
            <a:p>
              <a:pPr algn="ctr">
                <a:lnSpc>
                  <a:spcPts val="2045"/>
                </a:lnSpc>
              </a:pPr>
              <a:r>
                <a:rPr lang="en-US" sz="1460">
                  <a:solidFill>
                    <a:srgbClr val="FFFFFF"/>
                  </a:solidFill>
                  <a:latin typeface="Open Sans Light Bold"/>
                </a:rPr>
                <a:t>33.3%</a:t>
              </a:r>
            </a:p>
          </p:txBody>
        </p:sp>
        <p:sp>
          <p:nvSpPr>
            <p:cNvPr id="10" name="TextBox 10"/>
            <p:cNvSpPr txBox="1"/>
            <p:nvPr/>
          </p:nvSpPr>
          <p:spPr>
            <a:xfrm>
              <a:off x="2266113" y="-28575"/>
              <a:ext cx="1117212" cy="668118"/>
            </a:xfrm>
            <a:prstGeom prst="rect">
              <a:avLst/>
            </a:prstGeom>
          </p:spPr>
          <p:txBody>
            <a:bodyPr lIns="0" tIns="0" rIns="0" bIns="0" rtlCol="0" anchor="t">
              <a:spAutoFit/>
            </a:bodyPr>
            <a:lstStyle/>
            <a:p>
              <a:pPr algn="ctr">
                <a:lnSpc>
                  <a:spcPts val="2045"/>
                </a:lnSpc>
              </a:pPr>
              <a:r>
                <a:rPr lang="en-US" sz="1460">
                  <a:solidFill>
                    <a:srgbClr val="FFFFFF"/>
                  </a:solidFill>
                  <a:latin typeface="Open Sans Light Bold"/>
                </a:rPr>
                <a:t>SERVICIO</a:t>
              </a:r>
            </a:p>
            <a:p>
              <a:pPr algn="ctr">
                <a:lnSpc>
                  <a:spcPts val="2045"/>
                </a:lnSpc>
              </a:pPr>
              <a:r>
                <a:rPr lang="en-US" sz="1460">
                  <a:solidFill>
                    <a:srgbClr val="FFFFFF"/>
                  </a:solidFill>
                  <a:latin typeface="Open Sans Light Bold"/>
                </a:rPr>
                <a:t>11.1%</a:t>
              </a:r>
            </a:p>
          </p:txBody>
        </p:sp>
        <p:grpSp>
          <p:nvGrpSpPr>
            <p:cNvPr id="11" name="Group 11"/>
            <p:cNvGrpSpPr>
              <a:grpSpLocks noChangeAspect="1"/>
            </p:cNvGrpSpPr>
            <p:nvPr/>
          </p:nvGrpSpPr>
          <p:grpSpPr>
            <a:xfrm>
              <a:off x="1810120" y="698675"/>
              <a:ext cx="3624069" cy="3624069"/>
              <a:chOff x="0" y="0"/>
              <a:chExt cx="2540000" cy="2540000"/>
            </a:xfrm>
          </p:grpSpPr>
          <p:sp>
            <p:nvSpPr>
              <p:cNvPr id="12" name="Freeform 12"/>
              <p:cNvSpPr/>
              <p:nvPr/>
            </p:nvSpPr>
            <p:spPr>
              <a:xfrm>
                <a:off x="776532" y="0"/>
                <a:ext cx="1863762" cy="2640180"/>
              </a:xfrm>
              <a:custGeom>
                <a:avLst/>
                <a:gdLst/>
                <a:ahLst/>
                <a:cxnLst/>
                <a:rect l="l" t="t" r="r" b="b"/>
                <a:pathLst>
                  <a:path w="1863762" h="2640180">
                    <a:moveTo>
                      <a:pt x="493468" y="0"/>
                    </a:moveTo>
                    <a:cubicBezTo>
                      <a:pt x="1008116" y="0"/>
                      <a:pt x="1471886" y="310593"/>
                      <a:pt x="1667824" y="786483"/>
                    </a:cubicBezTo>
                    <a:cubicBezTo>
                      <a:pt x="1863761" y="1262373"/>
                      <a:pt x="1753126" y="1809466"/>
                      <a:pt x="1387674" y="2171829"/>
                    </a:cubicBezTo>
                    <a:cubicBezTo>
                      <a:pt x="1022221" y="2534193"/>
                      <a:pt x="474209" y="2640180"/>
                      <a:pt x="0" y="2440209"/>
                    </a:cubicBezTo>
                    <a:lnTo>
                      <a:pt x="493468" y="1270000"/>
                    </a:lnTo>
                    <a:close/>
                  </a:path>
                </a:pathLst>
              </a:custGeom>
              <a:solidFill>
                <a:srgbClr val="7ED957"/>
              </a:solidFill>
            </p:spPr>
          </p:sp>
          <p:sp>
            <p:nvSpPr>
              <p:cNvPr id="13" name="Freeform 13"/>
              <p:cNvSpPr/>
              <p:nvPr/>
            </p:nvSpPr>
            <p:spPr>
              <a:xfrm>
                <a:off x="-55115" y="257539"/>
                <a:ext cx="1325115" cy="2205870"/>
              </a:xfrm>
              <a:custGeom>
                <a:avLst/>
                <a:gdLst/>
                <a:ahLst/>
                <a:cxnLst/>
                <a:rect l="l" t="t" r="r" b="b"/>
                <a:pathLst>
                  <a:path w="1325115" h="2205870">
                    <a:moveTo>
                      <a:pt x="890749" y="2205871"/>
                    </a:moveTo>
                    <a:cubicBezTo>
                      <a:pt x="453708" y="2046801"/>
                      <a:pt x="138574" y="1661561"/>
                      <a:pt x="69287" y="1201661"/>
                    </a:cubicBezTo>
                    <a:cubicBezTo>
                      <a:pt x="0" y="741761"/>
                      <a:pt x="187643" y="280774"/>
                      <a:pt x="558418" y="0"/>
                    </a:cubicBezTo>
                    <a:lnTo>
                      <a:pt x="1325115" y="1012461"/>
                    </a:lnTo>
                    <a:close/>
                  </a:path>
                </a:pathLst>
              </a:custGeom>
              <a:solidFill>
                <a:srgbClr val="00B980"/>
              </a:solidFill>
            </p:spPr>
          </p:sp>
          <p:sp>
            <p:nvSpPr>
              <p:cNvPr id="14" name="Freeform 14"/>
              <p:cNvSpPr/>
              <p:nvPr/>
            </p:nvSpPr>
            <p:spPr>
              <a:xfrm>
                <a:off x="453660" y="0"/>
                <a:ext cx="816340" cy="1270000"/>
              </a:xfrm>
              <a:custGeom>
                <a:avLst/>
                <a:gdLst/>
                <a:ahLst/>
                <a:cxnLst/>
                <a:rect l="l" t="t" r="r" b="b"/>
                <a:pathLst>
                  <a:path w="816340" h="1270000">
                    <a:moveTo>
                      <a:pt x="0" y="297124"/>
                    </a:moveTo>
                    <a:cubicBezTo>
                      <a:pt x="228692" y="105228"/>
                      <a:pt x="517676" y="30"/>
                      <a:pt x="816213" y="0"/>
                    </a:cubicBezTo>
                    <a:lnTo>
                      <a:pt x="816340" y="1270000"/>
                    </a:lnTo>
                    <a:close/>
                  </a:path>
                </a:pathLst>
              </a:custGeom>
              <a:solidFill>
                <a:srgbClr val="009299"/>
              </a:solidFill>
            </p:spPr>
          </p:sp>
          <p:sp>
            <p:nvSpPr>
              <p:cNvPr id="15" name="Freeform 15"/>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006995"/>
              </a:solidFill>
            </p:spPr>
          </p:sp>
        </p:grpSp>
      </p:grpSp>
      <p:sp>
        <p:nvSpPr>
          <p:cNvPr id="16" name="TextBox 16"/>
          <p:cNvSpPr txBox="1"/>
          <p:nvPr/>
        </p:nvSpPr>
        <p:spPr>
          <a:xfrm>
            <a:off x="276976" y="817245"/>
            <a:ext cx="8650560" cy="398145"/>
          </a:xfrm>
          <a:prstGeom prst="rect">
            <a:avLst/>
          </a:prstGeom>
        </p:spPr>
        <p:txBody>
          <a:bodyPr lIns="0" tIns="0" rIns="0" bIns="0" rtlCol="0" anchor="t">
            <a:spAutoFit/>
          </a:bodyPr>
          <a:lstStyle/>
          <a:p>
            <a:pPr>
              <a:lnSpc>
                <a:spcPts val="3120"/>
              </a:lnSpc>
            </a:pPr>
            <a:r>
              <a:rPr lang="en-US" sz="2400" spc="288">
                <a:solidFill>
                  <a:srgbClr val="FFFFFF"/>
                </a:solidFill>
                <a:latin typeface="Montserrat Light Bold"/>
              </a:rPr>
              <a:t>RUBROS DE LOS PROYECTOS FINANCIADOS </a:t>
            </a:r>
          </a:p>
        </p:txBody>
      </p:sp>
      <p:grpSp>
        <p:nvGrpSpPr>
          <p:cNvPr id="17" name="Group 17"/>
          <p:cNvGrpSpPr/>
          <p:nvPr/>
        </p:nvGrpSpPr>
        <p:grpSpPr>
          <a:xfrm>
            <a:off x="14201950" y="666673"/>
            <a:ext cx="2718052" cy="3974800"/>
            <a:chOff x="0" y="0"/>
            <a:chExt cx="3624069" cy="5299733"/>
          </a:xfrm>
        </p:grpSpPr>
        <p:sp>
          <p:nvSpPr>
            <p:cNvPr id="18" name="TextBox 18"/>
            <p:cNvSpPr txBox="1"/>
            <p:nvPr/>
          </p:nvSpPr>
          <p:spPr>
            <a:xfrm>
              <a:off x="1535791" y="4631615"/>
              <a:ext cx="717054" cy="668118"/>
            </a:xfrm>
            <a:prstGeom prst="rect">
              <a:avLst/>
            </a:prstGeom>
          </p:spPr>
          <p:txBody>
            <a:bodyPr lIns="0" tIns="0" rIns="0" bIns="0" rtlCol="0" anchor="t">
              <a:spAutoFit/>
            </a:bodyPr>
            <a:lstStyle/>
            <a:p>
              <a:pPr algn="ctr">
                <a:lnSpc>
                  <a:spcPts val="2045"/>
                </a:lnSpc>
              </a:pPr>
              <a:r>
                <a:rPr lang="en-US" sz="1460">
                  <a:solidFill>
                    <a:srgbClr val="FFFFFF"/>
                  </a:solidFill>
                  <a:latin typeface="Open Sans Light Bold"/>
                </a:rPr>
                <a:t>SI</a:t>
              </a:r>
            </a:p>
            <a:p>
              <a:pPr algn="ctr">
                <a:lnSpc>
                  <a:spcPts val="2045"/>
                </a:lnSpc>
              </a:pPr>
              <a:r>
                <a:rPr lang="en-US" sz="1460">
                  <a:solidFill>
                    <a:srgbClr val="FFFFFF"/>
                  </a:solidFill>
                  <a:latin typeface="Open Sans Light Bold"/>
                </a:rPr>
                <a:t>98.9%</a:t>
              </a:r>
            </a:p>
          </p:txBody>
        </p:sp>
        <p:sp>
          <p:nvSpPr>
            <p:cNvPr id="19" name="TextBox 19"/>
            <p:cNvSpPr txBox="1"/>
            <p:nvPr/>
          </p:nvSpPr>
          <p:spPr>
            <a:xfrm>
              <a:off x="1441832" y="-28575"/>
              <a:ext cx="575838" cy="668118"/>
            </a:xfrm>
            <a:prstGeom prst="rect">
              <a:avLst/>
            </a:prstGeom>
          </p:spPr>
          <p:txBody>
            <a:bodyPr lIns="0" tIns="0" rIns="0" bIns="0" rtlCol="0" anchor="t">
              <a:spAutoFit/>
            </a:bodyPr>
            <a:lstStyle/>
            <a:p>
              <a:pPr algn="ctr">
                <a:lnSpc>
                  <a:spcPts val="2045"/>
                </a:lnSpc>
              </a:pPr>
              <a:r>
                <a:rPr lang="en-US" sz="1460">
                  <a:solidFill>
                    <a:srgbClr val="FFFFFF"/>
                  </a:solidFill>
                  <a:latin typeface="Open Sans Light Bold"/>
                </a:rPr>
                <a:t>NO</a:t>
              </a:r>
            </a:p>
            <a:p>
              <a:pPr algn="ctr">
                <a:lnSpc>
                  <a:spcPts val="2045"/>
                </a:lnSpc>
              </a:pPr>
              <a:r>
                <a:rPr lang="en-US" sz="1460">
                  <a:solidFill>
                    <a:srgbClr val="FFFFFF"/>
                  </a:solidFill>
                  <a:latin typeface="Open Sans Light Bold"/>
                </a:rPr>
                <a:t>1.1%</a:t>
              </a:r>
            </a:p>
          </p:txBody>
        </p:sp>
        <p:grpSp>
          <p:nvGrpSpPr>
            <p:cNvPr id="20" name="Group 20"/>
            <p:cNvGrpSpPr>
              <a:grpSpLocks noChangeAspect="1"/>
            </p:cNvGrpSpPr>
            <p:nvPr/>
          </p:nvGrpSpPr>
          <p:grpSpPr>
            <a:xfrm>
              <a:off x="0" y="837832"/>
              <a:ext cx="3624069" cy="3624069"/>
              <a:chOff x="0" y="0"/>
              <a:chExt cx="2540000" cy="2540000"/>
            </a:xfrm>
          </p:grpSpPr>
          <p:sp>
            <p:nvSpPr>
              <p:cNvPr id="21" name="Freeform 21"/>
              <p:cNvSpPr/>
              <p:nvPr/>
            </p:nvSpPr>
            <p:spPr>
              <a:xfrm>
                <a:off x="-10644" y="0"/>
                <a:ext cx="2554226" cy="2547130"/>
              </a:xfrm>
              <a:custGeom>
                <a:avLst/>
                <a:gdLst/>
                <a:ahLst/>
                <a:cxnLst/>
                <a:rect l="l" t="t" r="r" b="b"/>
                <a:pathLst>
                  <a:path w="2554226" h="2547130">
                    <a:moveTo>
                      <a:pt x="1280644" y="0"/>
                    </a:moveTo>
                    <a:cubicBezTo>
                      <a:pt x="1979493" y="0"/>
                      <a:pt x="2547029" y="564621"/>
                      <a:pt x="2550627" y="1263460"/>
                    </a:cubicBezTo>
                    <a:cubicBezTo>
                      <a:pt x="2554226" y="1962300"/>
                      <a:pt x="1992535" y="2532736"/>
                      <a:pt x="1293723" y="2539933"/>
                    </a:cubicBezTo>
                    <a:cubicBezTo>
                      <a:pt x="594911" y="2547130"/>
                      <a:pt x="21591" y="1988384"/>
                      <a:pt x="10796" y="1289618"/>
                    </a:cubicBezTo>
                    <a:cubicBezTo>
                      <a:pt x="0" y="590853"/>
                      <a:pt x="555786" y="14663"/>
                      <a:pt x="1254487" y="269"/>
                    </a:cubicBezTo>
                    <a:lnTo>
                      <a:pt x="1267565" y="635135"/>
                    </a:lnTo>
                    <a:cubicBezTo>
                      <a:pt x="918215" y="642331"/>
                      <a:pt x="640322" y="930426"/>
                      <a:pt x="645719" y="1279808"/>
                    </a:cubicBezTo>
                    <a:cubicBezTo>
                      <a:pt x="651116" y="1629191"/>
                      <a:pt x="937776" y="1908565"/>
                      <a:pt x="1287182" y="1904966"/>
                    </a:cubicBezTo>
                    <a:cubicBezTo>
                      <a:pt x="1636588" y="1901368"/>
                      <a:pt x="1917434" y="1616151"/>
                      <a:pt x="1915635" y="1266731"/>
                    </a:cubicBezTo>
                    <a:cubicBezTo>
                      <a:pt x="1913836" y="917311"/>
                      <a:pt x="1630069" y="635000"/>
                      <a:pt x="1280644" y="635000"/>
                    </a:cubicBezTo>
                    <a:close/>
                  </a:path>
                </a:pathLst>
              </a:custGeom>
              <a:solidFill>
                <a:srgbClr val="FFBD59"/>
              </a:solidFill>
            </p:spPr>
          </p:sp>
          <p:sp>
            <p:nvSpPr>
              <p:cNvPr id="22" name="Freeform 22"/>
              <p:cNvSpPr/>
              <p:nvPr/>
            </p:nvSpPr>
            <p:spPr>
              <a:xfrm>
                <a:off x="1180416" y="0"/>
                <a:ext cx="89521" cy="636582"/>
              </a:xfrm>
              <a:custGeom>
                <a:avLst/>
                <a:gdLst/>
                <a:ahLst/>
                <a:cxnLst/>
                <a:rect l="l" t="t" r="r" b="b"/>
                <a:pathLst>
                  <a:path w="89521" h="636582">
                    <a:moveTo>
                      <a:pt x="0" y="3164"/>
                    </a:moveTo>
                    <a:cubicBezTo>
                      <a:pt x="29772" y="1058"/>
                      <a:pt x="59610" y="3"/>
                      <a:pt x="89457" y="0"/>
                    </a:cubicBezTo>
                    <a:lnTo>
                      <a:pt x="89521" y="635000"/>
                    </a:lnTo>
                    <a:cubicBezTo>
                      <a:pt x="74597" y="635002"/>
                      <a:pt x="59678" y="635529"/>
                      <a:pt x="44792" y="636582"/>
                    </a:cubicBezTo>
                    <a:close/>
                  </a:path>
                </a:pathLst>
              </a:custGeom>
              <a:solidFill>
                <a:srgbClr val="B7A239"/>
              </a:solidFill>
            </p:spPr>
          </p:sp>
          <p:sp>
            <p:nvSpPr>
              <p:cNvPr id="23" name="Freeform 23"/>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768427"/>
              </a:solidFill>
            </p:spPr>
          </p:sp>
        </p:grpSp>
      </p:grpSp>
      <p:sp>
        <p:nvSpPr>
          <p:cNvPr id="24" name="TextBox 24"/>
          <p:cNvSpPr txBox="1"/>
          <p:nvPr/>
        </p:nvSpPr>
        <p:spPr>
          <a:xfrm>
            <a:off x="10365641" y="1002030"/>
            <a:ext cx="3836310" cy="794385"/>
          </a:xfrm>
          <a:prstGeom prst="rect">
            <a:avLst/>
          </a:prstGeom>
        </p:spPr>
        <p:txBody>
          <a:bodyPr lIns="0" tIns="0" rIns="0" bIns="0" rtlCol="0" anchor="t">
            <a:spAutoFit/>
          </a:bodyPr>
          <a:lstStyle/>
          <a:p>
            <a:pPr>
              <a:lnSpc>
                <a:spcPts val="3120"/>
              </a:lnSpc>
            </a:pPr>
            <a:r>
              <a:rPr lang="en-US" sz="2400" spc="288">
                <a:solidFill>
                  <a:srgbClr val="FFFFFF"/>
                </a:solidFill>
                <a:latin typeface="Montserrat Light Bold"/>
              </a:rPr>
              <a:t>PROYECTOS EN FUNCIONAMIENTO</a:t>
            </a:r>
          </a:p>
        </p:txBody>
      </p:sp>
      <p:grpSp>
        <p:nvGrpSpPr>
          <p:cNvPr id="25" name="Group 25"/>
          <p:cNvGrpSpPr/>
          <p:nvPr/>
        </p:nvGrpSpPr>
        <p:grpSpPr>
          <a:xfrm>
            <a:off x="1028417" y="6178074"/>
            <a:ext cx="15305384" cy="2875656"/>
            <a:chOff x="0" y="0"/>
            <a:chExt cx="20407178" cy="3834208"/>
          </a:xfrm>
        </p:grpSpPr>
        <p:grpSp>
          <p:nvGrpSpPr>
            <p:cNvPr id="26" name="Group 26"/>
            <p:cNvGrpSpPr>
              <a:grpSpLocks noChangeAspect="1"/>
            </p:cNvGrpSpPr>
            <p:nvPr/>
          </p:nvGrpSpPr>
          <p:grpSpPr>
            <a:xfrm>
              <a:off x="4198524" y="0"/>
              <a:ext cx="16057913" cy="3437653"/>
              <a:chOff x="0" y="0"/>
              <a:chExt cx="60657685" cy="12985503"/>
            </a:xfrm>
          </p:grpSpPr>
          <p:sp>
            <p:nvSpPr>
              <p:cNvPr id="27" name="Freeform 27"/>
              <p:cNvSpPr/>
              <p:nvPr/>
            </p:nvSpPr>
            <p:spPr>
              <a:xfrm>
                <a:off x="-6350" y="0"/>
                <a:ext cx="60670387" cy="12985504"/>
              </a:xfrm>
              <a:custGeom>
                <a:avLst/>
                <a:gdLst/>
                <a:ahLst/>
                <a:cxnLst/>
                <a:rect l="l" t="t" r="r" b="b"/>
                <a:pathLst>
                  <a:path w="60670387" h="12985504">
                    <a:moveTo>
                      <a:pt x="0" y="0"/>
                    </a:moveTo>
                    <a:lnTo>
                      <a:pt x="12700" y="0"/>
                    </a:lnTo>
                    <a:lnTo>
                      <a:pt x="12700" y="12985504"/>
                    </a:lnTo>
                    <a:lnTo>
                      <a:pt x="0" y="12985504"/>
                    </a:lnTo>
                    <a:close/>
                    <a:moveTo>
                      <a:pt x="20219228" y="0"/>
                    </a:moveTo>
                    <a:lnTo>
                      <a:pt x="20231928" y="0"/>
                    </a:lnTo>
                    <a:lnTo>
                      <a:pt x="20231928" y="12985504"/>
                    </a:lnTo>
                    <a:lnTo>
                      <a:pt x="20219228" y="12985504"/>
                    </a:lnTo>
                    <a:close/>
                    <a:moveTo>
                      <a:pt x="40438456" y="0"/>
                    </a:moveTo>
                    <a:lnTo>
                      <a:pt x="40451156" y="0"/>
                    </a:lnTo>
                    <a:lnTo>
                      <a:pt x="40451156" y="12985504"/>
                    </a:lnTo>
                    <a:lnTo>
                      <a:pt x="40438456" y="12985504"/>
                    </a:lnTo>
                    <a:close/>
                    <a:moveTo>
                      <a:pt x="60657687" y="0"/>
                    </a:moveTo>
                    <a:lnTo>
                      <a:pt x="60670387" y="0"/>
                    </a:lnTo>
                    <a:lnTo>
                      <a:pt x="60670387" y="12985504"/>
                    </a:lnTo>
                    <a:lnTo>
                      <a:pt x="60657687" y="12985504"/>
                    </a:lnTo>
                    <a:close/>
                  </a:path>
                </a:pathLst>
              </a:custGeom>
              <a:solidFill>
                <a:srgbClr val="FFFFFF">
                  <a:alpha val="24706"/>
                </a:srgbClr>
              </a:solidFill>
            </p:spPr>
          </p:sp>
        </p:grpSp>
        <p:sp>
          <p:nvSpPr>
            <p:cNvPr id="28" name="TextBox 28"/>
            <p:cNvSpPr txBox="1"/>
            <p:nvPr/>
          </p:nvSpPr>
          <p:spPr>
            <a:xfrm>
              <a:off x="4123140" y="3526467"/>
              <a:ext cx="150768" cy="307740"/>
            </a:xfrm>
            <a:prstGeom prst="rect">
              <a:avLst/>
            </a:prstGeom>
          </p:spPr>
          <p:txBody>
            <a:bodyPr lIns="0" tIns="0" rIns="0" bIns="0" rtlCol="0" anchor="t">
              <a:spAutoFit/>
            </a:bodyPr>
            <a:lstStyle/>
            <a:p>
              <a:pPr algn="ctr">
                <a:lnSpc>
                  <a:spcPts val="1941"/>
                </a:lnSpc>
              </a:pPr>
              <a:r>
                <a:rPr lang="en-US" sz="1386">
                  <a:solidFill>
                    <a:srgbClr val="FFFFFF"/>
                  </a:solidFill>
                  <a:latin typeface="Aileron Heavy"/>
                </a:rPr>
                <a:t>0</a:t>
              </a:r>
            </a:p>
          </p:txBody>
        </p:sp>
        <p:sp>
          <p:nvSpPr>
            <p:cNvPr id="29" name="TextBox 29"/>
            <p:cNvSpPr txBox="1"/>
            <p:nvPr/>
          </p:nvSpPr>
          <p:spPr>
            <a:xfrm>
              <a:off x="9400420" y="3526467"/>
              <a:ext cx="301483" cy="307740"/>
            </a:xfrm>
            <a:prstGeom prst="rect">
              <a:avLst/>
            </a:prstGeom>
          </p:spPr>
          <p:txBody>
            <a:bodyPr lIns="0" tIns="0" rIns="0" bIns="0" rtlCol="0" anchor="t">
              <a:spAutoFit/>
            </a:bodyPr>
            <a:lstStyle/>
            <a:p>
              <a:pPr algn="ctr">
                <a:lnSpc>
                  <a:spcPts val="1941"/>
                </a:lnSpc>
              </a:pPr>
              <a:r>
                <a:rPr lang="en-US" sz="1386">
                  <a:solidFill>
                    <a:srgbClr val="FFFFFF"/>
                  </a:solidFill>
                  <a:latin typeface="Aileron Heavy"/>
                </a:rPr>
                <a:t>25</a:t>
              </a:r>
            </a:p>
          </p:txBody>
        </p:sp>
        <p:sp>
          <p:nvSpPr>
            <p:cNvPr id="30" name="TextBox 30"/>
            <p:cNvSpPr txBox="1"/>
            <p:nvPr/>
          </p:nvSpPr>
          <p:spPr>
            <a:xfrm>
              <a:off x="14753058" y="3526467"/>
              <a:ext cx="301483" cy="307740"/>
            </a:xfrm>
            <a:prstGeom prst="rect">
              <a:avLst/>
            </a:prstGeom>
          </p:spPr>
          <p:txBody>
            <a:bodyPr lIns="0" tIns="0" rIns="0" bIns="0" rtlCol="0" anchor="t">
              <a:spAutoFit/>
            </a:bodyPr>
            <a:lstStyle/>
            <a:p>
              <a:pPr algn="ctr">
                <a:lnSpc>
                  <a:spcPts val="1941"/>
                </a:lnSpc>
              </a:pPr>
              <a:r>
                <a:rPr lang="en-US" sz="1386">
                  <a:solidFill>
                    <a:srgbClr val="FFFFFF"/>
                  </a:solidFill>
                  <a:latin typeface="Aileron Heavy"/>
                </a:rPr>
                <a:t>50</a:t>
              </a:r>
            </a:p>
          </p:txBody>
        </p:sp>
        <p:sp>
          <p:nvSpPr>
            <p:cNvPr id="31" name="TextBox 31"/>
            <p:cNvSpPr txBox="1"/>
            <p:nvPr/>
          </p:nvSpPr>
          <p:spPr>
            <a:xfrm>
              <a:off x="20105695" y="3526467"/>
              <a:ext cx="301483" cy="307740"/>
            </a:xfrm>
            <a:prstGeom prst="rect">
              <a:avLst/>
            </a:prstGeom>
          </p:spPr>
          <p:txBody>
            <a:bodyPr lIns="0" tIns="0" rIns="0" bIns="0" rtlCol="0" anchor="t">
              <a:spAutoFit/>
            </a:bodyPr>
            <a:lstStyle/>
            <a:p>
              <a:pPr algn="ctr">
                <a:lnSpc>
                  <a:spcPts val="1941"/>
                </a:lnSpc>
              </a:pPr>
              <a:r>
                <a:rPr lang="en-US" sz="1386">
                  <a:solidFill>
                    <a:srgbClr val="FFFFFF"/>
                  </a:solidFill>
                  <a:latin typeface="Aileron Heavy"/>
                </a:rPr>
                <a:t>75</a:t>
              </a:r>
            </a:p>
          </p:txBody>
        </p:sp>
        <p:sp>
          <p:nvSpPr>
            <p:cNvPr id="32" name="TextBox 32"/>
            <p:cNvSpPr txBox="1"/>
            <p:nvPr/>
          </p:nvSpPr>
          <p:spPr>
            <a:xfrm>
              <a:off x="162010" y="149825"/>
              <a:ext cx="3919125" cy="307740"/>
            </a:xfrm>
            <a:prstGeom prst="rect">
              <a:avLst/>
            </a:prstGeom>
          </p:spPr>
          <p:txBody>
            <a:bodyPr lIns="0" tIns="0" rIns="0" bIns="0" rtlCol="0" anchor="t">
              <a:spAutoFit/>
            </a:bodyPr>
            <a:lstStyle/>
            <a:p>
              <a:pPr algn="r">
                <a:lnSpc>
                  <a:spcPts val="1941"/>
                </a:lnSpc>
              </a:pPr>
              <a:r>
                <a:rPr lang="en-US" sz="1386">
                  <a:solidFill>
                    <a:srgbClr val="FFFFFF"/>
                  </a:solidFill>
                  <a:latin typeface="Aileron Heavy"/>
                </a:rPr>
                <a:t>FUNCIONAMIENTO PERMANENTE </a:t>
              </a:r>
            </a:p>
          </p:txBody>
        </p:sp>
        <p:sp>
          <p:nvSpPr>
            <p:cNvPr id="33" name="TextBox 33"/>
            <p:cNvSpPr txBox="1"/>
            <p:nvPr/>
          </p:nvSpPr>
          <p:spPr>
            <a:xfrm>
              <a:off x="1236087" y="850247"/>
              <a:ext cx="2845048" cy="307740"/>
            </a:xfrm>
            <a:prstGeom prst="rect">
              <a:avLst/>
            </a:prstGeom>
          </p:spPr>
          <p:txBody>
            <a:bodyPr lIns="0" tIns="0" rIns="0" bIns="0" rtlCol="0" anchor="t">
              <a:spAutoFit/>
            </a:bodyPr>
            <a:lstStyle/>
            <a:p>
              <a:pPr algn="r">
                <a:lnSpc>
                  <a:spcPts val="1941"/>
                </a:lnSpc>
              </a:pPr>
              <a:r>
                <a:rPr lang="en-US" sz="1386">
                  <a:solidFill>
                    <a:srgbClr val="FFFFFF"/>
                  </a:solidFill>
                  <a:latin typeface="Aileron Heavy"/>
                </a:rPr>
                <a:t>SOLO FINES DE SEMANA </a:t>
              </a:r>
            </a:p>
          </p:txBody>
        </p:sp>
        <p:sp>
          <p:nvSpPr>
            <p:cNvPr id="34" name="TextBox 34"/>
            <p:cNvSpPr txBox="1"/>
            <p:nvPr/>
          </p:nvSpPr>
          <p:spPr>
            <a:xfrm>
              <a:off x="1296446" y="1550669"/>
              <a:ext cx="2784688" cy="307740"/>
            </a:xfrm>
            <a:prstGeom prst="rect">
              <a:avLst/>
            </a:prstGeom>
          </p:spPr>
          <p:txBody>
            <a:bodyPr lIns="0" tIns="0" rIns="0" bIns="0" rtlCol="0" anchor="t">
              <a:spAutoFit/>
            </a:bodyPr>
            <a:lstStyle/>
            <a:p>
              <a:pPr algn="r">
                <a:lnSpc>
                  <a:spcPts val="1941"/>
                </a:lnSpc>
              </a:pPr>
              <a:r>
                <a:rPr lang="en-US" sz="1386">
                  <a:solidFill>
                    <a:srgbClr val="FFFFFF"/>
                  </a:solidFill>
                  <a:latin typeface="Aileron Heavy"/>
                </a:rPr>
                <a:t>ACTIVIDAD OCASIONAL </a:t>
              </a:r>
            </a:p>
          </p:txBody>
        </p:sp>
        <p:sp>
          <p:nvSpPr>
            <p:cNvPr id="35" name="TextBox 35"/>
            <p:cNvSpPr txBox="1"/>
            <p:nvPr/>
          </p:nvSpPr>
          <p:spPr>
            <a:xfrm>
              <a:off x="2020448" y="2251091"/>
              <a:ext cx="2060687" cy="307740"/>
            </a:xfrm>
            <a:prstGeom prst="rect">
              <a:avLst/>
            </a:prstGeom>
          </p:spPr>
          <p:txBody>
            <a:bodyPr lIns="0" tIns="0" rIns="0" bIns="0" rtlCol="0" anchor="t">
              <a:spAutoFit/>
            </a:bodyPr>
            <a:lstStyle/>
            <a:p>
              <a:pPr algn="r">
                <a:lnSpc>
                  <a:spcPts val="1941"/>
                </a:lnSpc>
              </a:pPr>
              <a:r>
                <a:rPr lang="en-US" sz="1386">
                  <a:solidFill>
                    <a:srgbClr val="FFFFFF"/>
                  </a:solidFill>
                  <a:latin typeface="Aileron Heavy"/>
                </a:rPr>
                <a:t>SIN MOVIMIENTO </a:t>
              </a:r>
            </a:p>
          </p:txBody>
        </p:sp>
        <p:sp>
          <p:nvSpPr>
            <p:cNvPr id="36" name="TextBox 36"/>
            <p:cNvSpPr txBox="1"/>
            <p:nvPr/>
          </p:nvSpPr>
          <p:spPr>
            <a:xfrm>
              <a:off x="0" y="2951513"/>
              <a:ext cx="4081135" cy="307740"/>
            </a:xfrm>
            <a:prstGeom prst="rect">
              <a:avLst/>
            </a:prstGeom>
          </p:spPr>
          <p:txBody>
            <a:bodyPr lIns="0" tIns="0" rIns="0" bIns="0" rtlCol="0" anchor="t">
              <a:spAutoFit/>
            </a:bodyPr>
            <a:lstStyle/>
            <a:p>
              <a:pPr algn="r">
                <a:lnSpc>
                  <a:spcPts val="1941"/>
                </a:lnSpc>
              </a:pPr>
              <a:r>
                <a:rPr lang="en-US" sz="1386">
                  <a:solidFill>
                    <a:srgbClr val="FFFFFF"/>
                  </a:solidFill>
                  <a:latin typeface="Aileron Heavy"/>
                </a:rPr>
                <a:t>INACTIVO POR OTROS PROBLEMAS </a:t>
              </a:r>
            </a:p>
          </p:txBody>
        </p:sp>
        <p:grpSp>
          <p:nvGrpSpPr>
            <p:cNvPr id="37" name="Group 37"/>
            <p:cNvGrpSpPr>
              <a:grpSpLocks noChangeAspect="1"/>
            </p:cNvGrpSpPr>
            <p:nvPr/>
          </p:nvGrpSpPr>
          <p:grpSpPr>
            <a:xfrm>
              <a:off x="4198524" y="0"/>
              <a:ext cx="16057913" cy="3437653"/>
              <a:chOff x="0" y="0"/>
              <a:chExt cx="60657685" cy="12985503"/>
            </a:xfrm>
          </p:grpSpPr>
          <p:sp>
            <p:nvSpPr>
              <p:cNvPr id="38" name="Freeform 38"/>
              <p:cNvSpPr/>
              <p:nvPr/>
            </p:nvSpPr>
            <p:spPr>
              <a:xfrm>
                <a:off x="0" y="-1"/>
                <a:ext cx="59855267" cy="2402320"/>
              </a:xfrm>
              <a:custGeom>
                <a:avLst/>
                <a:gdLst/>
                <a:ahLst/>
                <a:cxnLst/>
                <a:rect l="l" t="t" r="r" b="b"/>
                <a:pathLst>
                  <a:path w="59855267" h="2402320">
                    <a:moveTo>
                      <a:pt x="0" y="1"/>
                    </a:moveTo>
                    <a:lnTo>
                      <a:pt x="59338766" y="1"/>
                    </a:lnTo>
                    <a:cubicBezTo>
                      <a:pt x="59475750" y="0"/>
                      <a:pt x="59607121" y="54416"/>
                      <a:pt x="59703990" y="151279"/>
                    </a:cubicBezTo>
                    <a:cubicBezTo>
                      <a:pt x="59800852" y="248141"/>
                      <a:pt x="59855267" y="379515"/>
                      <a:pt x="59855267" y="516499"/>
                    </a:cubicBezTo>
                    <a:lnTo>
                      <a:pt x="59855267" y="1885821"/>
                    </a:lnTo>
                    <a:cubicBezTo>
                      <a:pt x="59855267" y="2022805"/>
                      <a:pt x="59800852" y="2154179"/>
                      <a:pt x="59703990" y="2251042"/>
                    </a:cubicBezTo>
                    <a:cubicBezTo>
                      <a:pt x="59607121" y="2347904"/>
                      <a:pt x="59475750" y="2402320"/>
                      <a:pt x="59338766" y="2402319"/>
                    </a:cubicBezTo>
                    <a:lnTo>
                      <a:pt x="0" y="2402319"/>
                    </a:lnTo>
                    <a:close/>
                  </a:path>
                </a:pathLst>
              </a:custGeom>
              <a:solidFill>
                <a:srgbClr val="6CE5E8"/>
              </a:solidFill>
            </p:spPr>
          </p:sp>
          <p:sp>
            <p:nvSpPr>
              <p:cNvPr id="39" name="Freeform 39"/>
              <p:cNvSpPr/>
              <p:nvPr/>
            </p:nvSpPr>
            <p:spPr>
              <a:xfrm>
                <a:off x="0" y="2645796"/>
                <a:ext cx="1623888" cy="2402318"/>
              </a:xfrm>
              <a:custGeom>
                <a:avLst/>
                <a:gdLst/>
                <a:ahLst/>
                <a:cxnLst/>
                <a:rect l="l" t="t" r="r" b="b"/>
                <a:pathLst>
                  <a:path w="1623888" h="2402318">
                    <a:moveTo>
                      <a:pt x="0" y="0"/>
                    </a:moveTo>
                    <a:lnTo>
                      <a:pt x="1107390" y="0"/>
                    </a:lnTo>
                    <a:cubicBezTo>
                      <a:pt x="1244374" y="0"/>
                      <a:pt x="1375747" y="54417"/>
                      <a:pt x="1472609" y="151279"/>
                    </a:cubicBezTo>
                    <a:cubicBezTo>
                      <a:pt x="1569472" y="248142"/>
                      <a:pt x="1623888" y="379515"/>
                      <a:pt x="1623888" y="516499"/>
                    </a:cubicBezTo>
                    <a:lnTo>
                      <a:pt x="1623888" y="1885820"/>
                    </a:lnTo>
                    <a:cubicBezTo>
                      <a:pt x="1623888" y="2171074"/>
                      <a:pt x="1392644" y="2402318"/>
                      <a:pt x="1107390" y="2402318"/>
                    </a:cubicBezTo>
                    <a:lnTo>
                      <a:pt x="0" y="2402318"/>
                    </a:lnTo>
                    <a:close/>
                  </a:path>
                </a:pathLst>
              </a:custGeom>
              <a:solidFill>
                <a:srgbClr val="6CE5E8"/>
              </a:solidFill>
            </p:spPr>
          </p:sp>
          <p:sp>
            <p:nvSpPr>
              <p:cNvPr id="40" name="Freeform 40"/>
              <p:cNvSpPr/>
              <p:nvPr/>
            </p:nvSpPr>
            <p:spPr>
              <a:xfrm>
                <a:off x="0" y="5291593"/>
                <a:ext cx="7285272" cy="2402318"/>
              </a:xfrm>
              <a:custGeom>
                <a:avLst/>
                <a:gdLst/>
                <a:ahLst/>
                <a:cxnLst/>
                <a:rect l="l" t="t" r="r" b="b"/>
                <a:pathLst>
                  <a:path w="7285272" h="2402318">
                    <a:moveTo>
                      <a:pt x="0" y="0"/>
                    </a:moveTo>
                    <a:lnTo>
                      <a:pt x="6768774" y="0"/>
                    </a:lnTo>
                    <a:cubicBezTo>
                      <a:pt x="6905758" y="0"/>
                      <a:pt x="7037131" y="54416"/>
                      <a:pt x="7133993" y="151278"/>
                    </a:cubicBezTo>
                    <a:cubicBezTo>
                      <a:pt x="7230856" y="248141"/>
                      <a:pt x="7285272" y="379514"/>
                      <a:pt x="7285272" y="516498"/>
                    </a:cubicBezTo>
                    <a:lnTo>
                      <a:pt x="7285272" y="1885819"/>
                    </a:lnTo>
                    <a:cubicBezTo>
                      <a:pt x="7285272" y="2022803"/>
                      <a:pt x="7230856" y="2154177"/>
                      <a:pt x="7133993" y="2251039"/>
                    </a:cubicBezTo>
                    <a:cubicBezTo>
                      <a:pt x="7037131" y="2347901"/>
                      <a:pt x="6905758" y="2402318"/>
                      <a:pt x="6768774" y="2402318"/>
                    </a:cubicBezTo>
                    <a:lnTo>
                      <a:pt x="0" y="2402318"/>
                    </a:lnTo>
                    <a:close/>
                  </a:path>
                </a:pathLst>
              </a:custGeom>
              <a:solidFill>
                <a:srgbClr val="6CE5E8"/>
              </a:solidFill>
            </p:spPr>
          </p:sp>
          <p:sp>
            <p:nvSpPr>
              <p:cNvPr id="41" name="Freeform 41"/>
              <p:cNvSpPr/>
              <p:nvPr/>
            </p:nvSpPr>
            <p:spPr>
              <a:xfrm>
                <a:off x="0" y="7937389"/>
                <a:ext cx="815119" cy="2402318"/>
              </a:xfrm>
              <a:custGeom>
                <a:avLst/>
                <a:gdLst/>
                <a:ahLst/>
                <a:cxnLst/>
                <a:rect l="l" t="t" r="r" b="b"/>
                <a:pathLst>
                  <a:path w="815119" h="2402318">
                    <a:moveTo>
                      <a:pt x="0" y="0"/>
                    </a:moveTo>
                    <a:lnTo>
                      <a:pt x="298621" y="0"/>
                    </a:lnTo>
                    <a:cubicBezTo>
                      <a:pt x="583875" y="0"/>
                      <a:pt x="815119" y="231244"/>
                      <a:pt x="815119" y="516498"/>
                    </a:cubicBezTo>
                    <a:lnTo>
                      <a:pt x="815119" y="1885820"/>
                    </a:lnTo>
                    <a:cubicBezTo>
                      <a:pt x="815119" y="2171074"/>
                      <a:pt x="583875" y="2402318"/>
                      <a:pt x="298621" y="2402318"/>
                    </a:cubicBezTo>
                    <a:lnTo>
                      <a:pt x="0" y="2402318"/>
                    </a:lnTo>
                    <a:close/>
                  </a:path>
                </a:pathLst>
              </a:custGeom>
              <a:solidFill>
                <a:srgbClr val="6CE5E8"/>
              </a:solidFill>
            </p:spPr>
          </p:sp>
          <p:sp>
            <p:nvSpPr>
              <p:cNvPr id="42" name="Freeform 42"/>
              <p:cNvSpPr/>
              <p:nvPr/>
            </p:nvSpPr>
            <p:spPr>
              <a:xfrm>
                <a:off x="0" y="10583185"/>
                <a:ext cx="2432657" cy="2402318"/>
              </a:xfrm>
              <a:custGeom>
                <a:avLst/>
                <a:gdLst/>
                <a:ahLst/>
                <a:cxnLst/>
                <a:rect l="l" t="t" r="r" b="b"/>
                <a:pathLst>
                  <a:path w="2432657" h="2402318">
                    <a:moveTo>
                      <a:pt x="0" y="0"/>
                    </a:moveTo>
                    <a:lnTo>
                      <a:pt x="1916159" y="0"/>
                    </a:lnTo>
                    <a:cubicBezTo>
                      <a:pt x="2053143" y="0"/>
                      <a:pt x="2184516" y="54417"/>
                      <a:pt x="2281379" y="151279"/>
                    </a:cubicBezTo>
                    <a:cubicBezTo>
                      <a:pt x="2378241" y="248141"/>
                      <a:pt x="2432657" y="379515"/>
                      <a:pt x="2432657" y="516499"/>
                    </a:cubicBezTo>
                    <a:lnTo>
                      <a:pt x="2432657" y="1885820"/>
                    </a:lnTo>
                    <a:cubicBezTo>
                      <a:pt x="2432657" y="2022804"/>
                      <a:pt x="2378241" y="2154177"/>
                      <a:pt x="2281379" y="2251039"/>
                    </a:cubicBezTo>
                    <a:cubicBezTo>
                      <a:pt x="2184516" y="2347902"/>
                      <a:pt x="2053143" y="2402319"/>
                      <a:pt x="1916159" y="2402319"/>
                    </a:cubicBezTo>
                    <a:lnTo>
                      <a:pt x="0" y="2402319"/>
                    </a:lnTo>
                    <a:close/>
                  </a:path>
                </a:pathLst>
              </a:custGeom>
              <a:solidFill>
                <a:srgbClr val="6CE5E8"/>
              </a:solidFill>
            </p:spPr>
          </p:sp>
        </p:grpSp>
      </p:grpSp>
      <p:sp>
        <p:nvSpPr>
          <p:cNvPr id="43" name="TextBox 43"/>
          <p:cNvSpPr txBox="1"/>
          <p:nvPr/>
        </p:nvSpPr>
        <p:spPr>
          <a:xfrm>
            <a:off x="1912488" y="5444490"/>
            <a:ext cx="13718497" cy="396240"/>
          </a:xfrm>
          <a:prstGeom prst="rect">
            <a:avLst/>
          </a:prstGeom>
        </p:spPr>
        <p:txBody>
          <a:bodyPr lIns="0" tIns="0" rIns="0" bIns="0" rtlCol="0" anchor="t">
            <a:spAutoFit/>
          </a:bodyPr>
          <a:lstStyle/>
          <a:p>
            <a:pPr>
              <a:lnSpc>
                <a:spcPts val="3120"/>
              </a:lnSpc>
            </a:pPr>
            <a:r>
              <a:rPr lang="en-US" sz="2400" spc="288">
                <a:solidFill>
                  <a:srgbClr val="FFFFFF"/>
                </a:solidFill>
                <a:latin typeface="Montserrat Light Bold"/>
              </a:rPr>
              <a:t>TIEMPOS DE FUNCIONAMIENTO DE LOS EMPRENDIMIENTOS</a:t>
            </a:r>
          </a:p>
        </p:txBody>
      </p:sp>
      <p:grpSp>
        <p:nvGrpSpPr>
          <p:cNvPr id="44" name="Group 44"/>
          <p:cNvGrpSpPr/>
          <p:nvPr/>
        </p:nvGrpSpPr>
        <p:grpSpPr>
          <a:xfrm>
            <a:off x="8008269" y="6855086"/>
            <a:ext cx="6704473" cy="1135021"/>
            <a:chOff x="0" y="0"/>
            <a:chExt cx="8939297" cy="1513362"/>
          </a:xfrm>
        </p:grpSpPr>
        <p:sp>
          <p:nvSpPr>
            <p:cNvPr id="45" name="TextBox 45"/>
            <p:cNvSpPr txBox="1"/>
            <p:nvPr/>
          </p:nvSpPr>
          <p:spPr>
            <a:xfrm>
              <a:off x="0" y="47625"/>
              <a:ext cx="8939297" cy="852522"/>
            </a:xfrm>
            <a:prstGeom prst="rect">
              <a:avLst/>
            </a:prstGeom>
          </p:spPr>
          <p:txBody>
            <a:bodyPr lIns="0" tIns="0" rIns="0" bIns="0" rtlCol="0" anchor="t">
              <a:spAutoFit/>
            </a:bodyPr>
            <a:lstStyle/>
            <a:p>
              <a:pPr>
                <a:lnSpc>
                  <a:spcPts val="2431"/>
                </a:lnSpc>
              </a:pPr>
              <a:r>
                <a:rPr lang="en-US" sz="2456" spc="24">
                  <a:solidFill>
                    <a:srgbClr val="F8DCDE"/>
                  </a:solidFill>
                  <a:latin typeface="Abril Fatface"/>
                </a:rPr>
                <a:t>82.22% de los emprendimientos funcionan de manera permanente </a:t>
              </a:r>
            </a:p>
          </p:txBody>
        </p:sp>
        <p:sp>
          <p:nvSpPr>
            <p:cNvPr id="46" name="AutoShape 46"/>
            <p:cNvSpPr/>
            <p:nvPr/>
          </p:nvSpPr>
          <p:spPr>
            <a:xfrm>
              <a:off x="0" y="1361447"/>
              <a:ext cx="379786" cy="151914"/>
            </a:xfrm>
            <a:prstGeom prst="rect">
              <a:avLst/>
            </a:prstGeom>
            <a:solidFill>
              <a:srgbClr val="F8DCDE"/>
            </a:solidFill>
          </p:spPr>
        </p:sp>
      </p:grpSp>
      <p:sp>
        <p:nvSpPr>
          <p:cNvPr id="47" name="TextBox 47"/>
          <p:cNvSpPr txBox="1"/>
          <p:nvPr/>
        </p:nvSpPr>
        <p:spPr>
          <a:xfrm>
            <a:off x="7360183" y="2996056"/>
            <a:ext cx="6255113" cy="1210184"/>
          </a:xfrm>
          <a:prstGeom prst="rect">
            <a:avLst/>
          </a:prstGeom>
        </p:spPr>
        <p:txBody>
          <a:bodyPr lIns="0" tIns="0" rIns="0" bIns="0" rtlCol="0" anchor="t">
            <a:spAutoFit/>
          </a:bodyPr>
          <a:lstStyle/>
          <a:p>
            <a:pPr algn="just">
              <a:lnSpc>
                <a:spcPts val="1616"/>
              </a:lnSpc>
            </a:pPr>
            <a:r>
              <a:rPr lang="en-US" sz="1600" spc="192">
                <a:solidFill>
                  <a:srgbClr val="F8DCDE"/>
                </a:solidFill>
                <a:latin typeface="Montserrat Light"/>
              </a:rPr>
              <a:t>Se caracterizan por ser mayoritariamente del rubro productivo, no estacionales. Destacan actividades realizadas tradicionalmente por mujeres, como Confección, Amasandería, Repostería y Elaboración de comida rápida.</a:t>
            </a:r>
          </a:p>
          <a:p>
            <a:pPr algn="just">
              <a:lnSpc>
                <a:spcPts val="1616"/>
              </a:lnSpc>
            </a:pPr>
            <a:r>
              <a:rPr lang="en-US" sz="1600" spc="192">
                <a:solidFill>
                  <a:srgbClr val="F8DCDE"/>
                </a:solidFill>
                <a:latin typeface="Montserrat Light"/>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978</Words>
  <Application>Microsoft Office PowerPoint</Application>
  <PresentationFormat>Personalizado</PresentationFormat>
  <Paragraphs>158</Paragraphs>
  <Slides>13</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13</vt:i4>
      </vt:variant>
    </vt:vector>
  </HeadingPairs>
  <TitlesOfParts>
    <vt:vector size="27" baseType="lpstr">
      <vt:lpstr>Montserrat Light Bold Italics</vt:lpstr>
      <vt:lpstr>Aileron Heavy</vt:lpstr>
      <vt:lpstr>Arial</vt:lpstr>
      <vt:lpstr>Glacial Indifference</vt:lpstr>
      <vt:lpstr>Open Sans Light Bold</vt:lpstr>
      <vt:lpstr>Abril Fatface</vt:lpstr>
      <vt:lpstr>Montserrat Light</vt:lpstr>
      <vt:lpstr>Abril Fatface Bold</vt:lpstr>
      <vt:lpstr>Calibri</vt:lpstr>
      <vt:lpstr>Poppins Bold</vt:lpstr>
      <vt:lpstr>Montserrat Light Bold</vt:lpstr>
      <vt:lpstr>Montserrat Classic</vt:lpstr>
      <vt:lpstr>Poppins Bold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PPT YES PeSD 2022</dc:title>
  <dc:creator>Marcela Basaure Jadur</dc:creator>
  <cp:lastModifiedBy>Marcela Basaure Jadur</cp:lastModifiedBy>
  <cp:revision>1</cp:revision>
  <dcterms:created xsi:type="dcterms:W3CDTF">2006-08-16T00:00:00Z</dcterms:created>
  <dcterms:modified xsi:type="dcterms:W3CDTF">2022-06-07T19:02:19Z</dcterms:modified>
  <dc:identifier>DAFCTlEZyK4</dc:identifier>
</cp:coreProperties>
</file>